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sdx" ContentType="application/vnd.ms-visio.drawing"/>
  <Default Extension="wdp" ContentType="image/vnd.ms-photo"/>
  <Default Extension="gif" ContentType="image/gi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3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684" r:id="rId2"/>
  </p:sldMasterIdLst>
  <p:notesMasterIdLst>
    <p:notesMasterId r:id="rId45"/>
  </p:notesMasterIdLst>
  <p:sldIdLst>
    <p:sldId id="260" r:id="rId3"/>
    <p:sldId id="266" r:id="rId4"/>
    <p:sldId id="294" r:id="rId5"/>
    <p:sldId id="354" r:id="rId6"/>
    <p:sldId id="299" r:id="rId7"/>
    <p:sldId id="300" r:id="rId8"/>
    <p:sldId id="293" r:id="rId9"/>
    <p:sldId id="349" r:id="rId10"/>
    <p:sldId id="308" r:id="rId11"/>
    <p:sldId id="309" r:id="rId12"/>
    <p:sldId id="348" r:id="rId13"/>
    <p:sldId id="305" r:id="rId14"/>
    <p:sldId id="313" r:id="rId15"/>
    <p:sldId id="350" r:id="rId16"/>
    <p:sldId id="315" r:id="rId17"/>
    <p:sldId id="316" r:id="rId18"/>
    <p:sldId id="317" r:id="rId19"/>
    <p:sldId id="351" r:id="rId20"/>
    <p:sldId id="318" r:id="rId21"/>
    <p:sldId id="319" r:id="rId22"/>
    <p:sldId id="291" r:id="rId23"/>
    <p:sldId id="352" r:id="rId24"/>
    <p:sldId id="335" r:id="rId25"/>
    <p:sldId id="343" r:id="rId26"/>
    <p:sldId id="336" r:id="rId27"/>
    <p:sldId id="337" r:id="rId28"/>
    <p:sldId id="339" r:id="rId29"/>
    <p:sldId id="347" r:id="rId30"/>
    <p:sldId id="344" r:id="rId31"/>
    <p:sldId id="292" r:id="rId32"/>
    <p:sldId id="320" r:id="rId33"/>
    <p:sldId id="334" r:id="rId34"/>
    <p:sldId id="321" r:id="rId35"/>
    <p:sldId id="327" r:id="rId36"/>
    <p:sldId id="325" r:id="rId37"/>
    <p:sldId id="345" r:id="rId38"/>
    <p:sldId id="295" r:id="rId39"/>
    <p:sldId id="355" r:id="rId40"/>
    <p:sldId id="341" r:id="rId41"/>
    <p:sldId id="356" r:id="rId42"/>
    <p:sldId id="342" r:id="rId43"/>
    <p:sldId id="288" r:id="rId44"/>
  </p:sldIdLst>
  <p:sldSz cx="9144000" cy="6858000" type="screen4x3"/>
  <p:notesSz cx="6858000" cy="9144000"/>
  <p:defaultTextStyle>
    <a:defPPr>
      <a:defRPr lang="zh-H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5" userDrawn="1">
          <p15:clr>
            <a:srgbClr val="A4A3A4"/>
          </p15:clr>
        </p15:guide>
        <p15:guide id="2" pos="5125" userDrawn="1">
          <p15:clr>
            <a:srgbClr val="A4A3A4"/>
          </p15:clr>
        </p15:guide>
        <p15:guide id="3" pos="1519" userDrawn="1">
          <p15:clr>
            <a:srgbClr val="A4A3A4"/>
          </p15:clr>
        </p15:guide>
        <p15:guide id="5" orient="horz" pos="1185" userDrawn="1">
          <p15:clr>
            <a:srgbClr val="A4A3A4"/>
          </p15:clr>
        </p15:guide>
        <p15:guide id="6" orient="horz" pos="2319" userDrawn="1">
          <p15:clr>
            <a:srgbClr val="A4A3A4"/>
          </p15:clr>
        </p15:guide>
        <p15:guide id="7" orient="horz" pos="322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unior" initials="J" lastIdx="5" clrIdx="0">
    <p:extLst>
      <p:ext uri="{19B8F6BF-5375-455C-9EA6-DF929625EA0E}">
        <p15:presenceInfo xmlns:p15="http://schemas.microsoft.com/office/powerpoint/2012/main" userId="Junio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C233E"/>
    <a:srgbClr val="FF9900"/>
    <a:srgbClr val="ED7D31"/>
    <a:srgbClr val="F09E67"/>
    <a:srgbClr val="FFFFFF"/>
    <a:srgbClr val="F6C2D1"/>
    <a:srgbClr val="E96188"/>
    <a:srgbClr val="CD1D4F"/>
    <a:srgbClr val="EDD6D5"/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116" autoAdjust="0"/>
    <p:restoredTop sz="94700" autoAdjust="0"/>
  </p:normalViewPr>
  <p:slideViewPr>
    <p:cSldViewPr snapToGrid="0" showGuides="1">
      <p:cViewPr varScale="1">
        <p:scale>
          <a:sx n="116" d="100"/>
          <a:sy n="116" d="100"/>
        </p:scale>
        <p:origin x="1440" y="114"/>
      </p:cViewPr>
      <p:guideLst>
        <p:guide orient="horz" pos="255"/>
        <p:guide pos="5125"/>
        <p:guide pos="1519"/>
        <p:guide orient="horz" pos="1185"/>
        <p:guide orient="horz" pos="2319"/>
        <p:guide orient="horz" pos="322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3822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commentAuthors" Target="commentAuthor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viewProps" Target="viewProps.xml"/><Relationship Id="rId8" Type="http://schemas.openxmlformats.org/officeDocument/2006/relationships/slide" Target="slides/slide6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\\mcrc\&#20010;&#20154;&#25991;&#20214;&#22841;\2015-&#33298;&#20426;\00-&#27605;&#19994;&#35774;&#35745;\09-&#20854;&#20182;\&#20912;&#21402;&#26631;&#23450;&#19982;&#27700;&#33180;&#26631;&#23450;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\\mcrc\&#20010;&#20154;&#25991;&#20214;&#22841;\2015-&#33298;&#20426;\00-&#27605;&#19994;&#35774;&#35745;\09-&#20854;&#20182;\&#20912;&#21402;&#26631;&#23450;&#19982;&#27700;&#33180;&#26631;&#23450;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ctr" rtl="0">
              <a:defRPr lang="zh-CN" sz="1200" b="1" i="0" u="none" strike="noStrike" kern="1200" cap="all" spc="120" normalizeH="0" baseline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+mn-lt"/>
                <a:ea typeface="+mn-ea"/>
                <a:cs typeface="+mn-cs"/>
              </a:defRPr>
            </a:pPr>
            <a:r>
              <a:rPr lang="zh-CN" altLang="en-US" sz="1000" b="1" i="0" u="none" strike="noStrike" kern="1200" cap="all" spc="120" normalizeH="0" baseline="0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+mn-lt"/>
                <a:ea typeface="+mn-ea"/>
                <a:cs typeface="+mn-cs"/>
              </a:rPr>
              <a:t>积水、积冰厚度</a:t>
            </a:r>
            <a:r>
              <a:rPr lang="en-US" altLang="zh-CN" sz="1000" b="1" i="0" u="none" strike="noStrike" kern="1200" cap="all" spc="120" normalizeH="0" baseline="0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+mn-lt"/>
                <a:ea typeface="+mn-ea"/>
                <a:cs typeface="+mn-cs"/>
              </a:rPr>
              <a:t>-</a:t>
            </a:r>
            <a:r>
              <a:rPr lang="zh-CN" altLang="en-US" sz="1000" b="1" i="0" u="none" strike="noStrike" kern="1200" cap="all" spc="120" normalizeH="0" baseline="0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+mn-lt"/>
                <a:ea typeface="+mn-ea"/>
                <a:cs typeface="+mn-cs"/>
              </a:rPr>
              <a:t>频率仿真结果曲线图</a:t>
            </a:r>
            <a:endParaRPr lang="zh-CN" sz="1000" b="1" i="0" u="none" strike="noStrike" kern="1200" cap="all" spc="120" normalizeH="0" baseline="0" dirty="0">
              <a:solidFill>
                <a:sysClr val="windowText" lastClr="000000">
                  <a:lumMod val="65000"/>
                  <a:lumOff val="35000"/>
                </a:sysClr>
              </a:solidFill>
              <a:latin typeface="+mn-lt"/>
              <a:ea typeface="+mn-ea"/>
              <a:cs typeface="+mn-cs"/>
            </a:endParaRPr>
          </a:p>
        </c:rich>
      </c:tx>
      <c:layout>
        <c:manualLayout>
          <c:xMode val="edge"/>
          <c:yMode val="edge"/>
          <c:x val="0.31001884118891587"/>
          <c:y val="6.108447040435578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 rtl="0">
            <a:defRPr lang="zh-CN" sz="1200" b="1" i="0" u="none" strike="noStrike" kern="1200" cap="all" spc="120" normalizeH="0" baseline="0">
              <a:solidFill>
                <a:sysClr val="windowText" lastClr="000000">
                  <a:lumMod val="65000"/>
                  <a:lumOff val="35000"/>
                </a:sys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>
        <c:manualLayout>
          <c:layoutTarget val="inner"/>
          <c:xMode val="edge"/>
          <c:yMode val="edge"/>
          <c:x val="9.8948854767724373E-2"/>
          <c:y val="0.14664405377357134"/>
          <c:w val="0.85827281144213019"/>
          <c:h val="0.71484769189772435"/>
        </c:manualLayout>
      </c:layout>
      <c:scatterChart>
        <c:scatterStyle val="smoothMarker"/>
        <c:varyColors val="0"/>
        <c:ser>
          <c:idx val="0"/>
          <c:order val="0"/>
          <c:tx>
            <c:v>积水</c:v>
          </c:tx>
          <c:spPr>
            <a:ln w="22225" cap="rnd">
              <a:solidFill>
                <a:schemeClr val="accent1"/>
              </a:solidFill>
              <a:round/>
            </a:ln>
            <a:effectLst/>
          </c:spPr>
          <c:marker>
            <c:symbol val="diamond"/>
            <c:size val="6"/>
            <c:spPr>
              <a:solidFill>
                <a:schemeClr val="accent1"/>
              </a:solidFill>
              <a:ln w="9525">
                <a:solidFill>
                  <a:schemeClr val="accent1"/>
                </a:solidFill>
                <a:round/>
              </a:ln>
              <a:effectLst/>
            </c:spPr>
          </c:marker>
          <c:xVal>
            <c:numRef>
              <c:f>Sheet4!$A$1:$A$9</c:f>
              <c:numCache>
                <c:formatCode>General</c:formatCode>
                <c:ptCount val="9"/>
                <c:pt idx="0">
                  <c:v>0</c:v>
                </c:pt>
                <c:pt idx="1">
                  <c:v>0.2</c:v>
                </c:pt>
                <c:pt idx="2">
                  <c:v>0.6</c:v>
                </c:pt>
                <c:pt idx="3">
                  <c:v>1</c:v>
                </c:pt>
                <c:pt idx="4">
                  <c:v>2</c:v>
                </c:pt>
                <c:pt idx="5">
                  <c:v>2.5</c:v>
                </c:pt>
                <c:pt idx="6">
                  <c:v>3</c:v>
                </c:pt>
                <c:pt idx="7">
                  <c:v>3.5</c:v>
                </c:pt>
                <c:pt idx="8">
                  <c:v>4</c:v>
                </c:pt>
              </c:numCache>
            </c:numRef>
          </c:xVal>
          <c:yVal>
            <c:numRef>
              <c:f>Sheet4!$B$1:$B$9</c:f>
              <c:numCache>
                <c:formatCode>General</c:formatCode>
                <c:ptCount val="9"/>
                <c:pt idx="0">
                  <c:v>13.5</c:v>
                </c:pt>
                <c:pt idx="1">
                  <c:v>13.25</c:v>
                </c:pt>
                <c:pt idx="2">
                  <c:v>12.9</c:v>
                </c:pt>
                <c:pt idx="3">
                  <c:v>12.65</c:v>
                </c:pt>
                <c:pt idx="4">
                  <c:v>12.2</c:v>
                </c:pt>
                <c:pt idx="5">
                  <c:v>12.05</c:v>
                </c:pt>
                <c:pt idx="6">
                  <c:v>11.9</c:v>
                </c:pt>
                <c:pt idx="7">
                  <c:v>11.75</c:v>
                </c:pt>
                <c:pt idx="8">
                  <c:v>11.65</c:v>
                </c:pt>
              </c:numCache>
            </c:numRef>
          </c:yVal>
          <c:smooth val="1"/>
        </c:ser>
        <c:ser>
          <c:idx val="1"/>
          <c:order val="1"/>
          <c:tx>
            <c:v>积冰</c:v>
          </c:tx>
          <c:spPr>
            <a:ln w="22225" cap="rnd">
              <a:solidFill>
                <a:schemeClr val="accent2"/>
              </a:solidFill>
              <a:round/>
            </a:ln>
            <a:effectLst/>
          </c:spPr>
          <c:marker>
            <c:symbol val="square"/>
            <c:size val="6"/>
            <c:spPr>
              <a:solidFill>
                <a:schemeClr val="accent2"/>
              </a:solidFill>
              <a:ln w="9525">
                <a:solidFill>
                  <a:schemeClr val="accent2"/>
                </a:solidFill>
                <a:round/>
              </a:ln>
              <a:effectLst/>
            </c:spPr>
          </c:marker>
          <c:xVal>
            <c:numRef>
              <c:f>Sheet4!$A$1:$A$9</c:f>
              <c:numCache>
                <c:formatCode>General</c:formatCode>
                <c:ptCount val="9"/>
                <c:pt idx="0">
                  <c:v>0</c:v>
                </c:pt>
                <c:pt idx="1">
                  <c:v>0.2</c:v>
                </c:pt>
                <c:pt idx="2">
                  <c:v>0.6</c:v>
                </c:pt>
                <c:pt idx="3">
                  <c:v>1</c:v>
                </c:pt>
                <c:pt idx="4">
                  <c:v>2</c:v>
                </c:pt>
                <c:pt idx="5">
                  <c:v>2.5</c:v>
                </c:pt>
                <c:pt idx="6">
                  <c:v>3</c:v>
                </c:pt>
                <c:pt idx="7">
                  <c:v>3.5</c:v>
                </c:pt>
                <c:pt idx="8">
                  <c:v>4</c:v>
                </c:pt>
              </c:numCache>
            </c:numRef>
          </c:xVal>
          <c:yVal>
            <c:numRef>
              <c:f>Sheet4!$E$1:$E$9</c:f>
              <c:numCache>
                <c:formatCode>General</c:formatCode>
                <c:ptCount val="9"/>
                <c:pt idx="0">
                  <c:v>13.848000000000001</c:v>
                </c:pt>
                <c:pt idx="1">
                  <c:v>13.904999999999999</c:v>
                </c:pt>
                <c:pt idx="2">
                  <c:v>15.878</c:v>
                </c:pt>
                <c:pt idx="3">
                  <c:v>18.884</c:v>
                </c:pt>
                <c:pt idx="4">
                  <c:v>26.611999999999998</c:v>
                </c:pt>
                <c:pt idx="5">
                  <c:v>29.771000000000001</c:v>
                </c:pt>
                <c:pt idx="6">
                  <c:v>32.453000000000003</c:v>
                </c:pt>
                <c:pt idx="7">
                  <c:v>34.651000000000003</c:v>
                </c:pt>
                <c:pt idx="8">
                  <c:v>36.451000000000001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40538616"/>
        <c:axId val="440543320"/>
      </c:scatterChart>
      <c:valAx>
        <c:axId val="440538616"/>
        <c:scaling>
          <c:orientation val="minMax"/>
          <c:max val="4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 algn="ctr" rtl="0">
                  <a:defRPr lang="zh-CN" sz="900" b="1" i="0" u="none" strike="noStrike" kern="1200" cap="all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CN" altLang="en-US" sz="900" b="1" i="0" u="none" strike="noStrike" kern="1200" cap="all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+mn-lt"/>
                    <a:ea typeface="+mn-ea"/>
                    <a:cs typeface="+mn-cs"/>
                  </a:rPr>
                  <a:t>厚度</a:t>
                </a:r>
                <a:r>
                  <a:rPr lang="en-US" altLang="zh-CN" sz="900" b="1" i="0" u="none" strike="noStrike" kern="1200" cap="all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+mn-lt"/>
                    <a:ea typeface="+mn-ea"/>
                    <a:cs typeface="+mn-cs"/>
                  </a:rPr>
                  <a:t>(mm)</a:t>
                </a:r>
                <a:endParaRPr lang="zh-CN" sz="900" b="1" i="0" u="none" strike="noStrike" kern="1200" cap="all" baseline="0">
                  <a:solidFill>
                    <a:sysClr val="windowText" lastClr="000000">
                      <a:lumMod val="65000"/>
                      <a:lumOff val="35000"/>
                    </a:sysClr>
                  </a:solidFill>
                  <a:latin typeface="+mn-lt"/>
                  <a:ea typeface="+mn-ea"/>
                  <a:cs typeface="+mn-cs"/>
                </a:endParaRPr>
              </a:p>
            </c:rich>
          </c:tx>
          <c:layout>
            <c:manualLayout>
              <c:xMode val="edge"/>
              <c:yMode val="edge"/>
              <c:x val="0.45863786002081808"/>
              <c:y val="0.91740531297581018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 algn="ctr" rtl="0">
                <a:defRPr lang="zh-CN" sz="900" b="1" i="0" u="none" strike="noStrike" kern="1200" cap="all" baseline="0">
                  <a:solidFill>
                    <a:sysClr val="windowText" lastClr="000000">
                      <a:lumMod val="65000"/>
                      <a:lumOff val="35000"/>
                    </a:sys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440543320"/>
        <c:crosses val="autoZero"/>
        <c:crossBetween val="midCat"/>
      </c:valAx>
      <c:valAx>
        <c:axId val="440543320"/>
        <c:scaling>
          <c:orientation val="minMax"/>
          <c:max val="40"/>
          <c:min val="8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 algn="ctr" rtl="0">
                  <a:defRPr lang="zh-CN" altLang="en-US" sz="900" b="1" i="0" u="none" strike="noStrike" kern="1200" cap="all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CN" altLang="en-US" sz="900" b="1" i="0" u="none" strike="noStrike" kern="1200" cap="all" baseline="0" dirty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+mn-lt"/>
                    <a:ea typeface="+mn-ea"/>
                    <a:cs typeface="+mn-cs"/>
                  </a:rPr>
                  <a:t>频率</a:t>
                </a:r>
                <a:r>
                  <a:rPr lang="en-US" altLang="zh-CN" sz="900" b="1" i="0" u="none" strike="noStrike" kern="1200" cap="all" baseline="0" dirty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+mn-lt"/>
                    <a:ea typeface="+mn-ea"/>
                    <a:cs typeface="+mn-cs"/>
                  </a:rPr>
                  <a:t>(</a:t>
                </a:r>
                <a:r>
                  <a:rPr lang="zh-CN" altLang="en-US" sz="900" b="1" i="0" u="none" strike="noStrike" kern="1200" cap="all" baseline="0" dirty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+mn-lt"/>
                    <a:ea typeface="+mn-ea"/>
                    <a:cs typeface="+mn-cs"/>
                  </a:rPr>
                  <a:t>KHz</a:t>
                </a:r>
                <a:r>
                  <a:rPr lang="en-US" altLang="zh-CN" sz="900" b="1" i="0" u="none" strike="noStrike" kern="1200" cap="all" baseline="0" dirty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+mn-lt"/>
                    <a:ea typeface="+mn-ea"/>
                    <a:cs typeface="+mn-cs"/>
                  </a:rPr>
                  <a:t>)</a:t>
                </a:r>
                <a:endParaRPr lang="zh-CN" altLang="en-US" sz="900" b="1" i="0" u="none" strike="noStrike" kern="1200" cap="all" baseline="0" dirty="0">
                  <a:solidFill>
                    <a:sysClr val="windowText" lastClr="000000">
                      <a:lumMod val="65000"/>
                      <a:lumOff val="35000"/>
                    </a:sysClr>
                  </a:solidFill>
                  <a:latin typeface="+mn-lt"/>
                  <a:ea typeface="+mn-ea"/>
                  <a:cs typeface="+mn-cs"/>
                </a:endParaRPr>
              </a:p>
            </c:rich>
          </c:tx>
          <c:layout>
            <c:manualLayout>
              <c:xMode val="edge"/>
              <c:yMode val="edge"/>
              <c:x val="9.8947004152659668E-3"/>
              <c:y val="0.3400954810879057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 algn="ctr" rtl="0">
                <a:defRPr lang="zh-CN" altLang="en-US" sz="900" b="1" i="0" u="none" strike="noStrike" kern="1200" cap="all" baseline="0">
                  <a:solidFill>
                    <a:sysClr val="windowText" lastClr="000000">
                      <a:lumMod val="65000"/>
                      <a:lumOff val="35000"/>
                    </a:sys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440538616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33368897637795275"/>
          <c:y val="0.19351851851851848"/>
          <c:w val="0.43240866620526008"/>
          <c:h val="8.246255663399290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 w="28575">
      <a:solidFill>
        <a:srgbClr val="7C233E"/>
      </a:solidFill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0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r>
              <a:rPr lang="zh-CN" sz="1000">
                <a:latin typeface="+mn-ea"/>
                <a:ea typeface="+mn-ea"/>
              </a:rPr>
              <a:t>积冰厚度</a:t>
            </a:r>
            <a:r>
              <a:rPr lang="en-US" sz="1000">
                <a:latin typeface="+mn-ea"/>
                <a:ea typeface="+mn-ea"/>
              </a:rPr>
              <a:t>-</a:t>
            </a:r>
            <a:r>
              <a:rPr lang="zh-CN" sz="1000">
                <a:latin typeface="+mn-ea"/>
                <a:ea typeface="+mn-ea"/>
              </a:rPr>
              <a:t>频率曲线</a:t>
            </a:r>
          </a:p>
        </c:rich>
      </c:tx>
      <c:layout>
        <c:manualLayout>
          <c:xMode val="edge"/>
          <c:yMode val="edge"/>
          <c:x val="0.34222073861939534"/>
          <c:y val="2.98034229965070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zh-CN"/>
        </a:p>
      </c:txPr>
    </c:title>
    <c:autoTitleDeleted val="0"/>
    <c:plotArea>
      <c:layout>
        <c:manualLayout>
          <c:layoutTarget val="inner"/>
          <c:xMode val="edge"/>
          <c:yMode val="edge"/>
          <c:x val="8.9342852665804828E-2"/>
          <c:y val="0.1607822848858694"/>
          <c:w val="0.86473048145101283"/>
          <c:h val="0.6315904374769038"/>
        </c:manualLayout>
      </c:layout>
      <c:scatterChart>
        <c:scatterStyle val="lineMarker"/>
        <c:varyColors val="0"/>
        <c:ser>
          <c:idx val="0"/>
          <c:order val="0"/>
          <c:tx>
            <c:v>实验结果</c:v>
          </c:tx>
          <c:spPr>
            <a:ln w="22225" cap="rnd">
              <a:solidFill>
                <a:schemeClr val="accent1"/>
              </a:solidFill>
              <a:round/>
            </a:ln>
            <a:effectLst/>
          </c:spPr>
          <c:marker>
            <c:symbol val="diamond"/>
            <c:size val="6"/>
            <c:spPr>
              <a:solidFill>
                <a:schemeClr val="accent1"/>
              </a:solidFill>
              <a:ln w="9525">
                <a:solidFill>
                  <a:schemeClr val="accent1"/>
                </a:solidFill>
                <a:round/>
              </a:ln>
              <a:effectLst/>
            </c:spPr>
          </c:marker>
          <c:xVal>
            <c:numRef>
              <c:f>Sheet1!$A$1:$A$9</c:f>
              <c:numCache>
                <c:formatCode>General</c:formatCode>
                <c:ptCount val="9"/>
                <c:pt idx="0">
                  <c:v>0</c:v>
                </c:pt>
                <c:pt idx="1">
                  <c:v>0.2</c:v>
                </c:pt>
                <c:pt idx="2">
                  <c:v>0.6</c:v>
                </c:pt>
                <c:pt idx="3">
                  <c:v>1</c:v>
                </c:pt>
                <c:pt idx="4">
                  <c:v>2</c:v>
                </c:pt>
                <c:pt idx="5">
                  <c:v>2.5</c:v>
                </c:pt>
                <c:pt idx="6">
                  <c:v>3</c:v>
                </c:pt>
                <c:pt idx="7">
                  <c:v>3.5</c:v>
                </c:pt>
                <c:pt idx="8">
                  <c:v>4</c:v>
                </c:pt>
              </c:numCache>
            </c:numRef>
          </c:xVal>
          <c:yVal>
            <c:numRef>
              <c:f>Sheet1!$C$1:$C$9</c:f>
              <c:numCache>
                <c:formatCode>General</c:formatCode>
                <c:ptCount val="9"/>
                <c:pt idx="0">
                  <c:v>13.5</c:v>
                </c:pt>
                <c:pt idx="1">
                  <c:v>13.75</c:v>
                </c:pt>
                <c:pt idx="2">
                  <c:v>15.5</c:v>
                </c:pt>
                <c:pt idx="3">
                  <c:v>18.8</c:v>
                </c:pt>
                <c:pt idx="4">
                  <c:v>27.5</c:v>
                </c:pt>
                <c:pt idx="5">
                  <c:v>31.75</c:v>
                </c:pt>
                <c:pt idx="6">
                  <c:v>35.299999999999997</c:v>
                </c:pt>
                <c:pt idx="7">
                  <c:v>37.549999999999997</c:v>
                </c:pt>
                <c:pt idx="8">
                  <c:v>39.4</c:v>
                </c:pt>
              </c:numCache>
            </c:numRef>
          </c:y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3964-40BE-804D-3B15C7B5F566}"/>
            </c:ext>
          </c:extLst>
        </c:ser>
        <c:ser>
          <c:idx val="1"/>
          <c:order val="1"/>
          <c:tx>
            <c:v>仿真结果</c:v>
          </c:tx>
          <c:spPr>
            <a:ln w="22225" cap="rnd">
              <a:solidFill>
                <a:schemeClr val="accent2"/>
              </a:solidFill>
              <a:round/>
            </a:ln>
            <a:effectLst/>
          </c:spPr>
          <c:marker>
            <c:symbol val="square"/>
            <c:size val="6"/>
            <c:spPr>
              <a:solidFill>
                <a:schemeClr val="accent2"/>
              </a:solidFill>
              <a:ln w="9525">
                <a:solidFill>
                  <a:schemeClr val="accent2"/>
                </a:solidFill>
                <a:round/>
              </a:ln>
              <a:effectLst/>
            </c:spPr>
          </c:marker>
          <c:xVal>
            <c:numRef>
              <c:f>Sheet1!$A$12:$A$24</c:f>
              <c:numCache>
                <c:formatCode>General</c:formatCode>
                <c:ptCount val="13"/>
                <c:pt idx="0">
                  <c:v>0</c:v>
                </c:pt>
                <c:pt idx="1">
                  <c:v>0.1</c:v>
                </c:pt>
                <c:pt idx="2">
                  <c:v>0.2</c:v>
                </c:pt>
                <c:pt idx="3">
                  <c:v>0.4</c:v>
                </c:pt>
                <c:pt idx="4">
                  <c:v>0.6</c:v>
                </c:pt>
                <c:pt idx="5">
                  <c:v>0.8</c:v>
                </c:pt>
                <c:pt idx="6">
                  <c:v>1</c:v>
                </c:pt>
                <c:pt idx="7">
                  <c:v>1.5</c:v>
                </c:pt>
                <c:pt idx="8">
                  <c:v>2</c:v>
                </c:pt>
                <c:pt idx="9">
                  <c:v>2.5</c:v>
                </c:pt>
                <c:pt idx="10">
                  <c:v>3</c:v>
                </c:pt>
                <c:pt idx="11">
                  <c:v>3.5</c:v>
                </c:pt>
                <c:pt idx="12">
                  <c:v>4</c:v>
                </c:pt>
              </c:numCache>
            </c:numRef>
          </c:xVal>
          <c:yVal>
            <c:numRef>
              <c:f>Sheet1!$B$12:$B$24</c:f>
              <c:numCache>
                <c:formatCode>General</c:formatCode>
                <c:ptCount val="13"/>
                <c:pt idx="0">
                  <c:v>13.848000000000001</c:v>
                </c:pt>
                <c:pt idx="1">
                  <c:v>13.904999999999999</c:v>
                </c:pt>
                <c:pt idx="2">
                  <c:v>14.055</c:v>
                </c:pt>
                <c:pt idx="3">
                  <c:v>14.763</c:v>
                </c:pt>
                <c:pt idx="4">
                  <c:v>15.878</c:v>
                </c:pt>
                <c:pt idx="5">
                  <c:v>17.282</c:v>
                </c:pt>
                <c:pt idx="6">
                  <c:v>18.884</c:v>
                </c:pt>
                <c:pt idx="7">
                  <c:v>22.904</c:v>
                </c:pt>
                <c:pt idx="8">
                  <c:v>26.611999999999998</c:v>
                </c:pt>
                <c:pt idx="9">
                  <c:v>29.771000000000001</c:v>
                </c:pt>
                <c:pt idx="10">
                  <c:v>32.453000000000003</c:v>
                </c:pt>
                <c:pt idx="11">
                  <c:v>34.651000000000003</c:v>
                </c:pt>
                <c:pt idx="12">
                  <c:v>36.451000000000001</c:v>
                </c:pt>
              </c:numCache>
            </c:numRef>
          </c:y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1-3964-40BE-804D-3B15C7B5F56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23630952"/>
        <c:axId val="223636048"/>
      </c:scatterChart>
      <c:valAx>
        <c:axId val="223630952"/>
        <c:scaling>
          <c:orientation val="minMax"/>
          <c:max val="4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800" b="1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  <a:ea typeface="+mn-ea"/>
                    <a:cs typeface="+mn-cs"/>
                  </a:defRPr>
                </a:pPr>
                <a:r>
                  <a:rPr lang="zh-CN" sz="800" b="1">
                    <a:latin typeface="+mn-ea"/>
                    <a:ea typeface="+mn-ea"/>
                  </a:rPr>
                  <a:t>积冰厚度</a:t>
                </a:r>
                <a:r>
                  <a:rPr lang="en-US" sz="800" b="1">
                    <a:latin typeface="+mn-ea"/>
                    <a:ea typeface="+mn-ea"/>
                  </a:rPr>
                  <a:t>(mm)</a:t>
                </a:r>
                <a:endParaRPr lang="zh-CN" sz="800" b="1">
                  <a:latin typeface="+mn-ea"/>
                  <a:ea typeface="+mn-ea"/>
                </a:endParaRPr>
              </a:p>
            </c:rich>
          </c:tx>
          <c:layout>
            <c:manualLayout>
              <c:xMode val="edge"/>
              <c:yMode val="edge"/>
              <c:x val="0.42262839346574216"/>
              <c:y val="0.88889091029686274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800" b="1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  <a:cs typeface="+mn-cs"/>
                </a:defRPr>
              </a:pPr>
              <a:endParaRPr lang="zh-CN"/>
            </a:p>
          </c:txPr>
        </c:title>
        <c:numFmt formatCode="#,##0.0_);[Red]\(#,##0.0\)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23636048"/>
        <c:crosses val="autoZero"/>
        <c:crossBetween val="midCat"/>
        <c:minorUnit val="0.25"/>
      </c:valAx>
      <c:valAx>
        <c:axId val="223636048"/>
        <c:scaling>
          <c:orientation val="minMax"/>
          <c:max val="40"/>
          <c:min val="1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800" b="1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  <a:ea typeface="+mn-ea"/>
                    <a:cs typeface="+mn-cs"/>
                  </a:defRPr>
                </a:pPr>
                <a:r>
                  <a:rPr lang="zh-CN" sz="800" b="1">
                    <a:latin typeface="+mn-ea"/>
                    <a:ea typeface="+mn-ea"/>
                  </a:rPr>
                  <a:t>频率</a:t>
                </a:r>
                <a:r>
                  <a:rPr lang="en-US" sz="800" b="1">
                    <a:latin typeface="+mn-ea"/>
                    <a:ea typeface="+mn-ea"/>
                  </a:rPr>
                  <a:t>(kHz)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800" b="1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23630952"/>
        <c:crosses val="autoZero"/>
        <c:crossBetween val="midCat"/>
        <c:minorUnit val="2.5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 w="28575">
      <a:solidFill>
        <a:srgbClr val="7C233E"/>
      </a:solidFill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0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sz="1000"/>
              <a:t>积水厚度</a:t>
            </a:r>
            <a:r>
              <a:rPr lang="en-US" sz="1000"/>
              <a:t>-</a:t>
            </a:r>
            <a:r>
              <a:rPr lang="zh-CN" sz="1000"/>
              <a:t>频率曲线</a:t>
            </a:r>
          </a:p>
        </c:rich>
      </c:tx>
      <c:layout>
        <c:manualLayout>
          <c:xMode val="edge"/>
          <c:yMode val="edge"/>
          <c:x val="0.35501156888418556"/>
          <c:y val="3.109691477244589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>
        <c:manualLayout>
          <c:layoutTarget val="inner"/>
          <c:xMode val="edge"/>
          <c:yMode val="edge"/>
          <c:x val="8.9434160352597436E-2"/>
          <c:y val="0.17161095429109097"/>
          <c:w val="0.86431218739167037"/>
          <c:h val="0.62680634083735132"/>
        </c:manualLayout>
      </c:layout>
      <c:scatterChart>
        <c:scatterStyle val="smoothMarker"/>
        <c:varyColors val="0"/>
        <c:ser>
          <c:idx val="0"/>
          <c:order val="0"/>
          <c:tx>
            <c:v>实验结果</c:v>
          </c:tx>
          <c:spPr>
            <a:ln w="22225" cap="rnd">
              <a:solidFill>
                <a:schemeClr val="accent1"/>
              </a:solidFill>
              <a:round/>
            </a:ln>
            <a:effectLst/>
          </c:spPr>
          <c:marker>
            <c:symbol val="diamond"/>
            <c:size val="6"/>
            <c:spPr>
              <a:solidFill>
                <a:schemeClr val="accent1"/>
              </a:solidFill>
              <a:ln w="9525">
                <a:solidFill>
                  <a:schemeClr val="accent1"/>
                </a:solidFill>
                <a:round/>
              </a:ln>
              <a:effectLst/>
            </c:spPr>
          </c:marker>
          <c:xVal>
            <c:numRef>
              <c:f>Sheet4!$A$1:$A$9</c:f>
              <c:numCache>
                <c:formatCode>General</c:formatCode>
                <c:ptCount val="9"/>
                <c:pt idx="0">
                  <c:v>0</c:v>
                </c:pt>
                <c:pt idx="1">
                  <c:v>0.2</c:v>
                </c:pt>
                <c:pt idx="2">
                  <c:v>0.6</c:v>
                </c:pt>
                <c:pt idx="3">
                  <c:v>1</c:v>
                </c:pt>
                <c:pt idx="4">
                  <c:v>2</c:v>
                </c:pt>
                <c:pt idx="5">
                  <c:v>2.5</c:v>
                </c:pt>
                <c:pt idx="6">
                  <c:v>3</c:v>
                </c:pt>
                <c:pt idx="7">
                  <c:v>3.5</c:v>
                </c:pt>
                <c:pt idx="8">
                  <c:v>4</c:v>
                </c:pt>
              </c:numCache>
            </c:numRef>
          </c:xVal>
          <c:yVal>
            <c:numRef>
              <c:f>Sheet4!$B$1:$B$9</c:f>
              <c:numCache>
                <c:formatCode>General</c:formatCode>
                <c:ptCount val="9"/>
                <c:pt idx="0">
                  <c:v>13.5</c:v>
                </c:pt>
                <c:pt idx="1">
                  <c:v>13.25</c:v>
                </c:pt>
                <c:pt idx="2">
                  <c:v>12.9</c:v>
                </c:pt>
                <c:pt idx="3">
                  <c:v>12.65</c:v>
                </c:pt>
                <c:pt idx="4">
                  <c:v>12.2</c:v>
                </c:pt>
                <c:pt idx="5">
                  <c:v>12.05</c:v>
                </c:pt>
                <c:pt idx="6">
                  <c:v>11.9</c:v>
                </c:pt>
                <c:pt idx="7">
                  <c:v>11.75</c:v>
                </c:pt>
                <c:pt idx="8">
                  <c:v>11.65</c:v>
                </c:pt>
              </c:numCache>
            </c:numRef>
          </c:yVal>
          <c:smooth val="1"/>
        </c:ser>
        <c:ser>
          <c:idx val="1"/>
          <c:order val="1"/>
          <c:tx>
            <c:v>仿真结果</c:v>
          </c:tx>
          <c:spPr>
            <a:ln w="22225" cap="rnd">
              <a:solidFill>
                <a:schemeClr val="accent2"/>
              </a:solidFill>
              <a:round/>
            </a:ln>
            <a:effectLst/>
          </c:spPr>
          <c:marker>
            <c:symbol val="square"/>
            <c:size val="6"/>
            <c:spPr>
              <a:solidFill>
                <a:schemeClr val="accent2"/>
              </a:solidFill>
              <a:ln w="9525">
                <a:solidFill>
                  <a:schemeClr val="accent2"/>
                </a:solidFill>
                <a:round/>
              </a:ln>
              <a:effectLst/>
            </c:spPr>
          </c:marker>
          <c:xVal>
            <c:numRef>
              <c:f>Sheet4!$A$1:$A$9</c:f>
              <c:numCache>
                <c:formatCode>General</c:formatCode>
                <c:ptCount val="9"/>
                <c:pt idx="0">
                  <c:v>0</c:v>
                </c:pt>
                <c:pt idx="1">
                  <c:v>0.2</c:v>
                </c:pt>
                <c:pt idx="2">
                  <c:v>0.6</c:v>
                </c:pt>
                <c:pt idx="3">
                  <c:v>1</c:v>
                </c:pt>
                <c:pt idx="4">
                  <c:v>2</c:v>
                </c:pt>
                <c:pt idx="5">
                  <c:v>2.5</c:v>
                </c:pt>
                <c:pt idx="6">
                  <c:v>3</c:v>
                </c:pt>
                <c:pt idx="7">
                  <c:v>3.5</c:v>
                </c:pt>
                <c:pt idx="8">
                  <c:v>4</c:v>
                </c:pt>
              </c:numCache>
            </c:numRef>
          </c:xVal>
          <c:yVal>
            <c:numRef>
              <c:f>Sheet4!$C$1:$C$9</c:f>
              <c:numCache>
                <c:formatCode>General</c:formatCode>
                <c:ptCount val="9"/>
                <c:pt idx="0">
                  <c:v>13.848000000000001</c:v>
                </c:pt>
                <c:pt idx="1">
                  <c:v>13.206</c:v>
                </c:pt>
                <c:pt idx="2">
                  <c:v>12.718999999999999</c:v>
                </c:pt>
                <c:pt idx="3">
                  <c:v>12.282</c:v>
                </c:pt>
                <c:pt idx="4">
                  <c:v>11.361000000000001</c:v>
                </c:pt>
                <c:pt idx="5">
                  <c:v>10.971</c:v>
                </c:pt>
                <c:pt idx="6">
                  <c:v>10.619</c:v>
                </c:pt>
                <c:pt idx="7">
                  <c:v>10.39</c:v>
                </c:pt>
                <c:pt idx="8">
                  <c:v>10.007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23629776"/>
        <c:axId val="223642712"/>
      </c:scatterChart>
      <c:valAx>
        <c:axId val="223629776"/>
        <c:scaling>
          <c:orientation val="minMax"/>
          <c:max val="4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prstDash val="solid"/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800" b="1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CN" sz="800" b="1"/>
                  <a:t>积</a:t>
                </a:r>
                <a:r>
                  <a:rPr lang="zh-CN" altLang="en-US" sz="800" b="1"/>
                  <a:t>水</a:t>
                </a:r>
                <a:r>
                  <a:rPr lang="zh-CN" sz="800" b="1"/>
                  <a:t>厚度(mm)</a:t>
                </a:r>
              </a:p>
            </c:rich>
          </c:tx>
          <c:layout>
            <c:manualLayout>
              <c:xMode val="edge"/>
              <c:yMode val="edge"/>
              <c:x val="0.43126390351365823"/>
              <c:y val="0.88768749084029475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800" b="1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23642712"/>
        <c:crosses val="autoZero"/>
        <c:crossBetween val="midCat"/>
      </c:valAx>
      <c:valAx>
        <c:axId val="223642712"/>
        <c:scaling>
          <c:orientation val="minMax"/>
          <c:min val="8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800" b="1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CN" sz="800" b="1"/>
                  <a:t>频率(kHz)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800" b="1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23629776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 w="28575">
      <a:solidFill>
        <a:srgbClr val="7C233E"/>
      </a:solidFill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ctr" rtl="0">
              <a:defRPr lang="zh-CN" altLang="en-US" sz="1000" b="1" i="0" u="none" strike="noStrike" kern="1200" spc="0" baseline="0">
                <a:solidFill>
                  <a:sysClr val="windowText" lastClr="000000"/>
                </a:solidFill>
                <a:latin typeface="+mn-ea"/>
                <a:ea typeface="+mn-ea"/>
                <a:cs typeface="+mn-cs"/>
              </a:defRPr>
            </a:pPr>
            <a:r>
              <a:rPr lang="zh-CN" altLang="en-US" sz="1600" dirty="0"/>
              <a:t>温度</a:t>
            </a:r>
            <a:r>
              <a:rPr lang="en-US" altLang="zh-CN" sz="1600" dirty="0"/>
              <a:t>-</a:t>
            </a:r>
            <a:r>
              <a:rPr lang="zh-CN" altLang="en-US" sz="1600" dirty="0"/>
              <a:t>频率曲线</a:t>
            </a:r>
          </a:p>
        </c:rich>
      </c:tx>
      <c:layout>
        <c:manualLayout>
          <c:xMode val="edge"/>
          <c:yMode val="edge"/>
          <c:x val="0.3752052107019978"/>
          <c:y val="3.703712493280917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 rtl="0">
            <a:defRPr lang="zh-CN" altLang="en-US" sz="1000" b="1" i="0" u="none" strike="noStrike" kern="1200" spc="0" baseline="0">
              <a:solidFill>
                <a:sysClr val="windowText" lastClr="000000"/>
              </a:solidFill>
              <a:latin typeface="+mn-ea"/>
              <a:ea typeface="+mn-ea"/>
              <a:cs typeface="+mn-cs"/>
            </a:defRPr>
          </a:pPr>
          <a:endParaRPr lang="zh-CN"/>
        </a:p>
      </c:txPr>
    </c:title>
    <c:autoTitleDeleted val="0"/>
    <c:plotArea>
      <c:layout>
        <c:manualLayout>
          <c:layoutTarget val="inner"/>
          <c:xMode val="edge"/>
          <c:yMode val="edge"/>
          <c:x val="0.13061299644695237"/>
          <c:y val="0.16317017285099122"/>
          <c:w val="0.82873552729882838"/>
          <c:h val="0.6461609565837515"/>
        </c:manualLayout>
      </c:layout>
      <c:scatterChart>
        <c:scatterStyle val="lineMarker"/>
        <c:varyColors val="0"/>
        <c:ser>
          <c:idx val="0"/>
          <c:order val="0"/>
          <c:tx>
            <c:v>温度-频率曲线</c:v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Sheet3!$A$1:$A$10</c:f>
              <c:numCache>
                <c:formatCode>General</c:formatCode>
                <c:ptCount val="10"/>
                <c:pt idx="0">
                  <c:v>-30</c:v>
                </c:pt>
                <c:pt idx="1">
                  <c:v>-20</c:v>
                </c:pt>
                <c:pt idx="2">
                  <c:v>-10</c:v>
                </c:pt>
                <c:pt idx="3">
                  <c:v>0</c:v>
                </c:pt>
                <c:pt idx="4">
                  <c:v>10</c:v>
                </c:pt>
                <c:pt idx="5">
                  <c:v>20</c:v>
                </c:pt>
                <c:pt idx="6">
                  <c:v>30</c:v>
                </c:pt>
                <c:pt idx="7">
                  <c:v>40</c:v>
                </c:pt>
                <c:pt idx="8">
                  <c:v>50</c:v>
                </c:pt>
                <c:pt idx="9">
                  <c:v>60</c:v>
                </c:pt>
              </c:numCache>
            </c:numRef>
          </c:xVal>
          <c:yVal>
            <c:numRef>
              <c:f>Sheet3!$B$1:$B$10</c:f>
              <c:numCache>
                <c:formatCode>General</c:formatCode>
                <c:ptCount val="10"/>
                <c:pt idx="0">
                  <c:v>13.55</c:v>
                </c:pt>
                <c:pt idx="1">
                  <c:v>13.55</c:v>
                </c:pt>
                <c:pt idx="2">
                  <c:v>13.55</c:v>
                </c:pt>
                <c:pt idx="3">
                  <c:v>13.5</c:v>
                </c:pt>
                <c:pt idx="4">
                  <c:v>13.5</c:v>
                </c:pt>
                <c:pt idx="5">
                  <c:v>13.5</c:v>
                </c:pt>
                <c:pt idx="6">
                  <c:v>13.5</c:v>
                </c:pt>
                <c:pt idx="7">
                  <c:v>13.45</c:v>
                </c:pt>
                <c:pt idx="8">
                  <c:v>13.45</c:v>
                </c:pt>
                <c:pt idx="9">
                  <c:v>13.45</c:v>
                </c:pt>
              </c:numCache>
            </c:numRef>
          </c:y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BC99-4354-AE01-22E2106CB67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40543712"/>
        <c:axId val="440533520"/>
      </c:scatterChart>
      <c:valAx>
        <c:axId val="440543712"/>
        <c:scaling>
          <c:orientation val="minMax"/>
          <c:max val="60"/>
          <c:min val="-30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 algn="ctr" rtl="0">
                  <a:defRPr lang="zh-CN" altLang="en-US" sz="800" b="1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CN" altLang="en-US" sz="1200" b="1" i="0" u="none" strike="noStrike" kern="1200" baseline="0" dirty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rPr>
                  <a:t>温度(℃)</a:t>
                </a:r>
              </a:p>
            </c:rich>
          </c:tx>
          <c:layout>
            <c:manualLayout>
              <c:xMode val="edge"/>
              <c:yMode val="edge"/>
              <c:x val="0.46372784397745986"/>
              <c:y val="0.89895122984423581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 algn="ctr" rtl="0">
                <a:defRPr lang="zh-CN" altLang="en-US" sz="800" b="1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440533520"/>
        <c:crosses val="autoZero"/>
        <c:crossBetween val="midCat"/>
      </c:valAx>
      <c:valAx>
        <c:axId val="440533520"/>
        <c:scaling>
          <c:orientation val="minMax"/>
          <c:max val="14"/>
          <c:min val="13"/>
        </c:scaling>
        <c:delete val="0"/>
        <c:axPos val="l"/>
        <c:majorGridlines>
          <c:spPr>
            <a:ln w="28575" cap="flat" cmpd="sng" algn="ctr">
              <a:solidFill>
                <a:schemeClr val="bg1">
                  <a:lumMod val="85000"/>
                  <a:alpha val="96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 algn="ctr" rtl="0">
                  <a:defRPr lang="zh-CN" altLang="en-US" sz="800" b="1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CN" altLang="en-US" sz="1200" b="1" i="0" u="none" strike="noStrike" kern="1200" baseline="0" dirty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rPr>
                  <a:t>频率</a:t>
                </a:r>
                <a:r>
                  <a:rPr lang="zh-CN" altLang="en-US" sz="800" b="1" i="0" u="none" strike="noStrike" kern="1200" baseline="0" dirty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rPr>
                  <a:t>(</a:t>
                </a:r>
                <a:r>
                  <a:rPr lang="zh-CN" altLang="en-US" sz="1200" b="1" i="0" u="none" strike="noStrike" kern="1200" baseline="0" dirty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rPr>
                  <a:t>kHz</a:t>
                </a:r>
                <a:r>
                  <a:rPr lang="zh-CN" altLang="en-US" sz="800" b="1" i="0" u="none" strike="noStrike" kern="1200" baseline="0" dirty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rPr>
                  <a:t>)</a:t>
                </a:r>
              </a:p>
            </c:rich>
          </c:tx>
          <c:layout>
            <c:manualLayout>
              <c:xMode val="edge"/>
              <c:yMode val="edge"/>
              <c:x val="1.4942185643966722E-2"/>
              <c:y val="0.34609682123621627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 algn="ctr" rtl="0">
                <a:defRPr lang="zh-CN" altLang="en-US" sz="800" b="1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44054371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28575">
      <a:solidFill>
        <a:srgbClr val="7C233E"/>
      </a:solidFill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800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4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800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4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800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e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image" Target="../media/image27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EC3420-E635-4851-B25E-E67B022056C9}" type="datetimeFigureOut">
              <a:rPr lang="zh-CN" altLang="en-US" smtClean="0"/>
              <a:t>2017/5/19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D31822-4313-4BDB-A959-A213348B01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94028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D31822-4313-4BDB-A959-A213348B01A5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87715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D31822-4313-4BDB-A959-A213348B01A5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23005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 smtClean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D31822-4313-4BDB-A959-A213348B01A5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60454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C2705-066F-4BC3-914A-7F2D1CF0BC16}" type="datetime1">
              <a:rPr lang="zh-HK" altLang="en-US" smtClean="0"/>
              <a:t>19/5/2017</a:t>
            </a:fld>
            <a:endParaRPr lang="zh-HK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000"/>
            </a:lvl1pPr>
          </a:lstStyle>
          <a:p>
            <a:fld id="{9E45C72C-05F9-42DA-A32C-E89F323A6F21}" type="slidenum">
              <a:rPr lang="zh-HK" altLang="en-US" smtClean="0"/>
              <a:pPr/>
              <a:t>‹#›</a:t>
            </a:fld>
            <a:endParaRPr lang="zh-HK" altLang="en-US" dirty="0"/>
          </a:p>
        </p:txBody>
      </p:sp>
    </p:spTree>
    <p:extLst>
      <p:ext uri="{BB962C8B-B14F-4D97-AF65-F5344CB8AC3E}">
        <p14:creationId xmlns:p14="http://schemas.microsoft.com/office/powerpoint/2010/main" val="23169696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4DAE2-1200-4103-AE9F-6A843AFCE2C1}" type="datetime1">
              <a:rPr lang="zh-HK" altLang="en-US" smtClean="0"/>
              <a:t>19/5/2017</a:t>
            </a:fld>
            <a:endParaRPr lang="zh-HK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000"/>
            </a:lvl1pPr>
          </a:lstStyle>
          <a:p>
            <a:fld id="{9E45C72C-05F9-42DA-A32C-E89F323A6F21}" type="slidenum">
              <a:rPr lang="zh-HK" altLang="en-US" smtClean="0"/>
              <a:pPr/>
              <a:t>‹#›</a:t>
            </a:fld>
            <a:endParaRPr lang="zh-HK" altLang="en-US" dirty="0"/>
          </a:p>
        </p:txBody>
      </p:sp>
    </p:spTree>
    <p:extLst>
      <p:ext uri="{BB962C8B-B14F-4D97-AF65-F5344CB8AC3E}">
        <p14:creationId xmlns:p14="http://schemas.microsoft.com/office/powerpoint/2010/main" val="6869938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326BC-F846-45F4-8E34-0BF23D1FF436}" type="datetime1">
              <a:rPr lang="zh-HK" altLang="en-US" smtClean="0"/>
              <a:t>19/5/2017</a:t>
            </a:fld>
            <a:endParaRPr lang="zh-HK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000"/>
            </a:lvl1pPr>
          </a:lstStyle>
          <a:p>
            <a:fld id="{9E45C72C-05F9-42DA-A32C-E89F323A6F21}" type="slidenum">
              <a:rPr lang="zh-HK" altLang="en-US" smtClean="0"/>
              <a:pPr/>
              <a:t>‹#›</a:t>
            </a:fld>
            <a:endParaRPr lang="zh-HK" altLang="en-US" dirty="0"/>
          </a:p>
        </p:txBody>
      </p:sp>
    </p:spTree>
    <p:extLst>
      <p:ext uri="{BB962C8B-B14F-4D97-AF65-F5344CB8AC3E}">
        <p14:creationId xmlns:p14="http://schemas.microsoft.com/office/powerpoint/2010/main" val="14854019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44FA8-D8B3-4DA1-8D1F-1537B6A87675}" type="datetime1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t>19/5/2017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5684703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29D9B-2830-40FE-8ACB-0956C7259760}" type="datetime1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t>19/5/2017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3274740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947276-5651-4FCE-B504-9C7563884633}" type="datetime1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t>19/5/2017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2018157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A1856-A14D-4A72-9346-4D12F2EA3B25}" type="datetime1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t>19/5/2017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4055196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C49A2-1E5C-479E-A5B5-73ED3B18D510}" type="datetime1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t>19/5/2017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7614770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848415-481F-46C5-9D8B-EEB59A41CA9D}" type="datetime1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t>19/5/2017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8693175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75CE8-576F-4726-AF0B-A2A07E3662DC}" type="datetime1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t>19/5/2017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4104865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B1424-D29D-4ED8-821E-D445DC616DAA}" type="datetime1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t>19/5/2017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9048515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65231-AA1A-4A68-9E86-6F58CA13DB4A}" type="datetime1">
              <a:rPr lang="zh-HK" altLang="en-US" smtClean="0"/>
              <a:t>19/5/2017</a:t>
            </a:fld>
            <a:endParaRPr lang="zh-HK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000"/>
            </a:lvl1pPr>
          </a:lstStyle>
          <a:p>
            <a:fld id="{9E45C72C-05F9-42DA-A32C-E89F323A6F21}" type="slidenum">
              <a:rPr lang="zh-HK" altLang="en-US" smtClean="0"/>
              <a:pPr/>
              <a:t>‹#›</a:t>
            </a:fld>
            <a:endParaRPr lang="zh-HK" altLang="en-US" dirty="0"/>
          </a:p>
        </p:txBody>
      </p:sp>
    </p:spTree>
    <p:extLst>
      <p:ext uri="{BB962C8B-B14F-4D97-AF65-F5344CB8AC3E}">
        <p14:creationId xmlns:p14="http://schemas.microsoft.com/office/powerpoint/2010/main" val="213974713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9AC5B9-F014-45CC-A735-1BE192AEE37A}" type="datetime1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t>19/5/2017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2812863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88B18-73A0-49A3-B065-E9E8637ACAA9}" type="datetime1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t>19/5/2017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191261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299B6C-EC69-4C74-9D76-C00414BFF775}" type="datetime1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t>19/5/2017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031052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01888-7C48-4894-AA8E-9D536B335B4D}" type="datetime1">
              <a:rPr lang="zh-HK" altLang="en-US" smtClean="0"/>
              <a:t>19/5/2017</a:t>
            </a:fld>
            <a:endParaRPr lang="zh-HK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000"/>
            </a:lvl1pPr>
          </a:lstStyle>
          <a:p>
            <a:fld id="{9E45C72C-05F9-42DA-A32C-E89F323A6F21}" type="slidenum">
              <a:rPr lang="zh-HK" altLang="en-US" smtClean="0"/>
              <a:pPr/>
              <a:t>‹#›</a:t>
            </a:fld>
            <a:endParaRPr lang="zh-HK" altLang="en-US" dirty="0"/>
          </a:p>
        </p:txBody>
      </p:sp>
    </p:spTree>
    <p:extLst>
      <p:ext uri="{BB962C8B-B14F-4D97-AF65-F5344CB8AC3E}">
        <p14:creationId xmlns:p14="http://schemas.microsoft.com/office/powerpoint/2010/main" val="37449069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2B47D-43D7-4C27-AD7A-92C0A36D5B78}" type="datetime1">
              <a:rPr lang="zh-HK" altLang="en-US" smtClean="0"/>
              <a:t>19/5/2017</a:t>
            </a:fld>
            <a:endParaRPr lang="zh-HK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000"/>
            </a:lvl1pPr>
          </a:lstStyle>
          <a:p>
            <a:fld id="{9E45C72C-05F9-42DA-A32C-E89F323A6F21}" type="slidenum">
              <a:rPr lang="zh-HK" altLang="en-US" smtClean="0"/>
              <a:pPr/>
              <a:t>‹#›</a:t>
            </a:fld>
            <a:endParaRPr lang="zh-HK" altLang="en-US" dirty="0"/>
          </a:p>
        </p:txBody>
      </p:sp>
    </p:spTree>
    <p:extLst>
      <p:ext uri="{BB962C8B-B14F-4D97-AF65-F5344CB8AC3E}">
        <p14:creationId xmlns:p14="http://schemas.microsoft.com/office/powerpoint/2010/main" val="8434276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7DBF6-E9E3-45DB-AD28-CCE828994168}" type="datetime1">
              <a:rPr lang="zh-HK" altLang="en-US" smtClean="0"/>
              <a:t>19/5/2017</a:t>
            </a:fld>
            <a:endParaRPr lang="zh-HK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000"/>
            </a:lvl1pPr>
          </a:lstStyle>
          <a:p>
            <a:fld id="{9E45C72C-05F9-42DA-A32C-E89F323A6F21}" type="slidenum">
              <a:rPr lang="zh-HK" altLang="en-US" smtClean="0"/>
              <a:pPr/>
              <a:t>‹#›</a:t>
            </a:fld>
            <a:endParaRPr lang="zh-HK" altLang="en-US" dirty="0"/>
          </a:p>
        </p:txBody>
      </p:sp>
    </p:spTree>
    <p:extLst>
      <p:ext uri="{BB962C8B-B14F-4D97-AF65-F5344CB8AC3E}">
        <p14:creationId xmlns:p14="http://schemas.microsoft.com/office/powerpoint/2010/main" val="23542654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210B0-A889-45E4-B26F-7737DE95C6DE}" type="datetime1">
              <a:rPr lang="zh-HK" altLang="en-US" smtClean="0"/>
              <a:t>19/5/2017</a:t>
            </a:fld>
            <a:endParaRPr lang="zh-HK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000"/>
            </a:lvl1pPr>
          </a:lstStyle>
          <a:p>
            <a:fld id="{9E45C72C-05F9-42DA-A32C-E89F323A6F21}" type="slidenum">
              <a:rPr lang="zh-HK" altLang="en-US" smtClean="0"/>
              <a:pPr/>
              <a:t>‹#›</a:t>
            </a:fld>
            <a:endParaRPr lang="zh-HK" altLang="en-US" dirty="0"/>
          </a:p>
        </p:txBody>
      </p:sp>
    </p:spTree>
    <p:extLst>
      <p:ext uri="{BB962C8B-B14F-4D97-AF65-F5344CB8AC3E}">
        <p14:creationId xmlns:p14="http://schemas.microsoft.com/office/powerpoint/2010/main" val="1223553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0F7D4-87D6-4071-9D6E-A96DBFDCEBFC}" type="datetime1">
              <a:rPr lang="zh-HK" altLang="en-US" smtClean="0"/>
              <a:t>19/5/2017</a:t>
            </a:fld>
            <a:endParaRPr lang="zh-HK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000"/>
            </a:lvl1pPr>
          </a:lstStyle>
          <a:p>
            <a:fld id="{9E45C72C-05F9-42DA-A32C-E89F323A6F21}" type="slidenum">
              <a:rPr lang="zh-HK" altLang="en-US" smtClean="0"/>
              <a:pPr/>
              <a:t>‹#›</a:t>
            </a:fld>
            <a:endParaRPr lang="zh-HK" altLang="en-US" dirty="0"/>
          </a:p>
        </p:txBody>
      </p:sp>
    </p:spTree>
    <p:extLst>
      <p:ext uri="{BB962C8B-B14F-4D97-AF65-F5344CB8AC3E}">
        <p14:creationId xmlns:p14="http://schemas.microsoft.com/office/powerpoint/2010/main" val="377339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2A4DC-170B-4607-A05F-A3166F121C34}" type="datetime1">
              <a:rPr lang="zh-HK" altLang="en-US" smtClean="0"/>
              <a:t>19/5/2017</a:t>
            </a:fld>
            <a:endParaRPr lang="zh-HK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000"/>
            </a:lvl1pPr>
          </a:lstStyle>
          <a:p>
            <a:fld id="{9E45C72C-05F9-42DA-A32C-E89F323A6F21}" type="slidenum">
              <a:rPr lang="zh-HK" altLang="en-US" smtClean="0"/>
              <a:pPr/>
              <a:t>‹#›</a:t>
            </a:fld>
            <a:endParaRPr lang="zh-HK" altLang="en-US" dirty="0"/>
          </a:p>
        </p:txBody>
      </p:sp>
    </p:spTree>
    <p:extLst>
      <p:ext uri="{BB962C8B-B14F-4D97-AF65-F5344CB8AC3E}">
        <p14:creationId xmlns:p14="http://schemas.microsoft.com/office/powerpoint/2010/main" val="27280015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B1899-6AF9-4722-BA4A-8EE655226F93}" type="datetime1">
              <a:rPr lang="zh-HK" altLang="en-US" smtClean="0"/>
              <a:t>19/5/2017</a:t>
            </a:fld>
            <a:endParaRPr lang="zh-HK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000"/>
            </a:lvl1pPr>
          </a:lstStyle>
          <a:p>
            <a:fld id="{9E45C72C-05F9-42DA-A32C-E89F323A6F21}" type="slidenum">
              <a:rPr lang="zh-HK" altLang="en-US" smtClean="0"/>
              <a:pPr/>
              <a:t>‹#›</a:t>
            </a:fld>
            <a:endParaRPr lang="zh-HK" altLang="en-US" dirty="0"/>
          </a:p>
        </p:txBody>
      </p:sp>
    </p:spTree>
    <p:extLst>
      <p:ext uri="{BB962C8B-B14F-4D97-AF65-F5344CB8AC3E}">
        <p14:creationId xmlns:p14="http://schemas.microsoft.com/office/powerpoint/2010/main" val="28658506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1F3692-56FF-4F11-B196-FAFD7AA19256}" type="datetime1">
              <a:rPr lang="zh-HK" altLang="en-US" smtClean="0"/>
              <a:t>19/5/2017</a:t>
            </a:fld>
            <a:endParaRPr lang="zh-HK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HK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45C72C-05F9-42DA-A32C-E89F323A6F21}" type="slidenum">
              <a:rPr lang="zh-HK" altLang="en-US" smtClean="0"/>
              <a:pPr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18307497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127B62-2A49-4815-9599-F24F7FF8C7BE}" type="datetime1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t>19/5/2017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HK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69109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ransition>
    <p:wipe/>
  </p:transition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__1.vsdx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6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__2.vsdx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9.png"/><Relationship Id="rId4" Type="http://schemas.openxmlformats.org/officeDocument/2006/relationships/image" Target="../media/image17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__3.vsdx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20.jpeg"/><Relationship Id="rId4" Type="http://schemas.openxmlformats.org/officeDocument/2006/relationships/image" Target="../media/image19.em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__4.vsdx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21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__5.vsdx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28.emf"/><Relationship Id="rId5" Type="http://schemas.openxmlformats.org/officeDocument/2006/relationships/package" Target="../embeddings/Microsoft_Visio___6.vsdx"/><Relationship Id="rId4" Type="http://schemas.openxmlformats.org/officeDocument/2006/relationships/image" Target="../media/image27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1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18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1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2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em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椭圆 19"/>
          <p:cNvSpPr/>
          <p:nvPr/>
        </p:nvSpPr>
        <p:spPr>
          <a:xfrm>
            <a:off x="152365" y="0"/>
            <a:ext cx="1148614" cy="1042986"/>
          </a:xfrm>
          <a:prstGeom prst="ellipse">
            <a:avLst/>
          </a:pr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25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1478950" y="364587"/>
            <a:ext cx="30024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 smtClean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华中科技大学</a:t>
            </a:r>
            <a:endParaRPr lang="zh-HK" altLang="en-US" sz="2800" b="1" spc="300" dirty="0">
              <a:solidFill>
                <a:srgbClr val="7C23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846275" y="2705726"/>
            <a:ext cx="545147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72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我们毕业啦</a:t>
            </a:r>
            <a:endParaRPr lang="en-US" altLang="zh-CN" sz="72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6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其实是答辩的标题地方</a:t>
            </a:r>
            <a:endParaRPr lang="en-US" altLang="zh-CN" sz="16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0" y="2372669"/>
            <a:ext cx="9144000" cy="1958773"/>
          </a:xfrm>
          <a:prstGeom prst="rect">
            <a:avLst/>
          </a:prstGeom>
          <a:solidFill>
            <a:srgbClr val="7C23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344059" y="3028889"/>
            <a:ext cx="84558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谐振</a:t>
            </a:r>
            <a:r>
              <a:rPr lang="zh-CN" altLang="en-US" sz="3200" b="1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式路面状态传感器研究与</a:t>
            </a:r>
            <a:r>
              <a:rPr lang="zh-CN" altLang="en-US" sz="32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试验</a:t>
            </a:r>
            <a:endParaRPr lang="en-US" altLang="zh-CN" sz="3200" b="1" spc="3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1235076" y="4785180"/>
            <a:ext cx="1357313" cy="400052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答辩人</a:t>
            </a:r>
            <a:endParaRPr lang="zh-HK" altLang="en-US" sz="2000" b="1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1235076" y="5306673"/>
            <a:ext cx="1357313" cy="400052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指导老师</a:t>
            </a:r>
            <a:endParaRPr lang="zh-HK" altLang="en-US" sz="2000" b="1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620962" y="4800540"/>
            <a:ext cx="16144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spc="3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舒俊</a:t>
            </a:r>
            <a:endParaRPr lang="zh-HK" altLang="en-US" sz="2000" b="1" spc="300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2620962" y="5322033"/>
            <a:ext cx="16144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spc="3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葛俊锋</a:t>
            </a:r>
            <a:endParaRPr lang="zh-HK" altLang="en-US" sz="2000" b="1" spc="300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5C72C-05F9-42DA-A32C-E89F323A6F21}" type="slidenum">
              <a:rPr lang="zh-HK" altLang="en-US" smtClean="0"/>
              <a:pPr/>
              <a:t>1</a:t>
            </a:fld>
            <a:endParaRPr lang="zh-HK" altLang="en-US" dirty="0"/>
          </a:p>
        </p:txBody>
      </p:sp>
    </p:spTree>
    <p:extLst>
      <p:ext uri="{BB962C8B-B14F-4D97-AF65-F5344CB8AC3E}">
        <p14:creationId xmlns:p14="http://schemas.microsoft.com/office/powerpoint/2010/main" val="2605218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60"/>
    </mc:Choice>
    <mc:Fallback xmlns="">
      <p:transition spd="slow" advTm="6060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7C23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51774" y="93911"/>
            <a:ext cx="1280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论文绪论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13047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1324496" y="93911"/>
            <a:ext cx="126064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原理研究</a:t>
            </a:r>
            <a:endParaRPr lang="zh-HK" altLang="en-US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68410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4043710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无线传输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403317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试验分析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676292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5308762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6698717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/>
          <p:cNvSpPr txBox="1"/>
          <p:nvPr/>
        </p:nvSpPr>
        <p:spPr>
          <a:xfrm>
            <a:off x="1668885" y="406416"/>
            <a:ext cx="1289148" cy="307777"/>
          </a:xfrm>
          <a:prstGeom prst="rect">
            <a:avLst/>
          </a:prstGeom>
          <a:solidFill>
            <a:schemeClr val="bg1"/>
          </a:solidFill>
          <a:ln w="28575">
            <a:solidFill>
              <a:srgbClr val="7C233E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有限元仿真</a:t>
            </a:r>
            <a:endParaRPr lang="zh-HK" altLang="en-US" sz="1400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6" name="图表 15"/>
          <p:cNvGraphicFramePr/>
          <p:nvPr>
            <p:extLst>
              <p:ext uri="{D42A27DB-BD31-4B8C-83A1-F6EECF244321}">
                <p14:modId xmlns:p14="http://schemas.microsoft.com/office/powerpoint/2010/main" val="2832837570"/>
              </p:ext>
            </p:extLst>
          </p:nvPr>
        </p:nvGraphicFramePr>
        <p:xfrm>
          <a:off x="1409608" y="2231215"/>
          <a:ext cx="6563603" cy="320475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10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6249" y="1155443"/>
            <a:ext cx="1927756" cy="1445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650934"/>
      </p:ext>
    </p:extLst>
  </p:cSld>
  <p:clrMapOvr>
    <a:masterClrMapping/>
  </p:clrMapOvr>
  <p:transition advTm="22791">
    <p:wip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直接连接符 30"/>
          <p:cNvCxnSpPr/>
          <p:nvPr/>
        </p:nvCxnSpPr>
        <p:spPr>
          <a:xfrm>
            <a:off x="12048767" y="1551265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Freeform 144"/>
          <p:cNvSpPr>
            <a:spLocks/>
          </p:cNvSpPr>
          <p:nvPr/>
        </p:nvSpPr>
        <p:spPr bwMode="auto">
          <a:xfrm>
            <a:off x="1986683" y="3199618"/>
            <a:ext cx="2036484" cy="2009946"/>
          </a:xfrm>
          <a:custGeom>
            <a:avLst/>
            <a:gdLst>
              <a:gd name="T0" fmla="*/ 126 w 134"/>
              <a:gd name="T1" fmla="*/ 100 h 145"/>
              <a:gd name="T2" fmla="*/ 83 w 134"/>
              <a:gd name="T3" fmla="*/ 88 h 145"/>
              <a:gd name="T4" fmla="*/ 85 w 134"/>
              <a:gd name="T5" fmla="*/ 77 h 145"/>
              <a:gd name="T6" fmla="*/ 91 w 134"/>
              <a:gd name="T7" fmla="*/ 69 h 145"/>
              <a:gd name="T8" fmla="*/ 92 w 134"/>
              <a:gd name="T9" fmla="*/ 60 h 145"/>
              <a:gd name="T10" fmla="*/ 94 w 134"/>
              <a:gd name="T11" fmla="*/ 60 h 145"/>
              <a:gd name="T12" fmla="*/ 97 w 134"/>
              <a:gd name="T13" fmla="*/ 58 h 145"/>
              <a:gd name="T14" fmla="*/ 98 w 134"/>
              <a:gd name="T15" fmla="*/ 43 h 145"/>
              <a:gd name="T16" fmla="*/ 96 w 134"/>
              <a:gd name="T17" fmla="*/ 40 h 145"/>
              <a:gd name="T18" fmla="*/ 94 w 134"/>
              <a:gd name="T19" fmla="*/ 40 h 145"/>
              <a:gd name="T20" fmla="*/ 95 w 134"/>
              <a:gd name="T21" fmla="*/ 32 h 145"/>
              <a:gd name="T22" fmla="*/ 90 w 134"/>
              <a:gd name="T23" fmla="*/ 10 h 145"/>
              <a:gd name="T24" fmla="*/ 44 w 134"/>
              <a:gd name="T25" fmla="*/ 10 h 145"/>
              <a:gd name="T26" fmla="*/ 39 w 134"/>
              <a:gd name="T27" fmla="*/ 32 h 145"/>
              <a:gd name="T28" fmla="*/ 40 w 134"/>
              <a:gd name="T29" fmla="*/ 40 h 145"/>
              <a:gd name="T30" fmla="*/ 38 w 134"/>
              <a:gd name="T31" fmla="*/ 40 h 145"/>
              <a:gd name="T32" fmla="*/ 35 w 134"/>
              <a:gd name="T33" fmla="*/ 43 h 145"/>
              <a:gd name="T34" fmla="*/ 37 w 134"/>
              <a:gd name="T35" fmla="*/ 58 h 145"/>
              <a:gd name="T36" fmla="*/ 40 w 134"/>
              <a:gd name="T37" fmla="*/ 60 h 145"/>
              <a:gd name="T38" fmla="*/ 42 w 134"/>
              <a:gd name="T39" fmla="*/ 60 h 145"/>
              <a:gd name="T40" fmla="*/ 43 w 134"/>
              <a:gd name="T41" fmla="*/ 69 h 145"/>
              <a:gd name="T42" fmla="*/ 49 w 134"/>
              <a:gd name="T43" fmla="*/ 77 h 145"/>
              <a:gd name="T44" fmla="*/ 50 w 134"/>
              <a:gd name="T45" fmla="*/ 88 h 145"/>
              <a:gd name="T46" fmla="*/ 8 w 134"/>
              <a:gd name="T47" fmla="*/ 100 h 145"/>
              <a:gd name="T48" fmla="*/ 1 w 134"/>
              <a:gd name="T49" fmla="*/ 113 h 145"/>
              <a:gd name="T50" fmla="*/ 2 w 134"/>
              <a:gd name="T51" fmla="*/ 129 h 145"/>
              <a:gd name="T52" fmla="*/ 11 w 134"/>
              <a:gd name="T53" fmla="*/ 139 h 145"/>
              <a:gd name="T54" fmla="*/ 123 w 134"/>
              <a:gd name="T55" fmla="*/ 139 h 145"/>
              <a:gd name="T56" fmla="*/ 132 w 134"/>
              <a:gd name="T57" fmla="*/ 129 h 145"/>
              <a:gd name="T58" fmla="*/ 133 w 134"/>
              <a:gd name="T59" fmla="*/ 113 h 145"/>
              <a:gd name="T60" fmla="*/ 126 w 134"/>
              <a:gd name="T61" fmla="*/ 100 h 1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134" h="145">
                <a:moveTo>
                  <a:pt x="126" y="100"/>
                </a:moveTo>
                <a:cubicBezTo>
                  <a:pt x="113" y="93"/>
                  <a:pt x="98" y="89"/>
                  <a:pt x="83" y="88"/>
                </a:cubicBezTo>
                <a:cubicBezTo>
                  <a:pt x="84" y="84"/>
                  <a:pt x="84" y="81"/>
                  <a:pt x="85" y="77"/>
                </a:cubicBezTo>
                <a:cubicBezTo>
                  <a:pt x="88" y="75"/>
                  <a:pt x="91" y="72"/>
                  <a:pt x="91" y="69"/>
                </a:cubicBezTo>
                <a:cubicBezTo>
                  <a:pt x="91" y="66"/>
                  <a:pt x="92" y="63"/>
                  <a:pt x="92" y="60"/>
                </a:cubicBezTo>
                <a:cubicBezTo>
                  <a:pt x="92" y="60"/>
                  <a:pt x="93" y="60"/>
                  <a:pt x="94" y="60"/>
                </a:cubicBezTo>
                <a:cubicBezTo>
                  <a:pt x="95" y="61"/>
                  <a:pt x="97" y="59"/>
                  <a:pt x="97" y="58"/>
                </a:cubicBezTo>
                <a:cubicBezTo>
                  <a:pt x="98" y="43"/>
                  <a:pt x="98" y="43"/>
                  <a:pt x="98" y="43"/>
                </a:cubicBezTo>
                <a:cubicBezTo>
                  <a:pt x="98" y="41"/>
                  <a:pt x="97" y="40"/>
                  <a:pt x="96" y="40"/>
                </a:cubicBezTo>
                <a:cubicBezTo>
                  <a:pt x="95" y="40"/>
                  <a:pt x="95" y="40"/>
                  <a:pt x="94" y="40"/>
                </a:cubicBezTo>
                <a:cubicBezTo>
                  <a:pt x="94" y="37"/>
                  <a:pt x="95" y="34"/>
                  <a:pt x="95" y="32"/>
                </a:cubicBezTo>
                <a:cubicBezTo>
                  <a:pt x="95" y="28"/>
                  <a:pt x="97" y="17"/>
                  <a:pt x="90" y="10"/>
                </a:cubicBezTo>
                <a:cubicBezTo>
                  <a:pt x="79" y="0"/>
                  <a:pt x="55" y="0"/>
                  <a:pt x="44" y="10"/>
                </a:cubicBezTo>
                <a:cubicBezTo>
                  <a:pt x="36" y="17"/>
                  <a:pt x="38" y="28"/>
                  <a:pt x="39" y="32"/>
                </a:cubicBezTo>
                <a:cubicBezTo>
                  <a:pt x="39" y="34"/>
                  <a:pt x="39" y="37"/>
                  <a:pt x="40" y="40"/>
                </a:cubicBezTo>
                <a:cubicBezTo>
                  <a:pt x="39" y="40"/>
                  <a:pt x="39" y="40"/>
                  <a:pt x="38" y="40"/>
                </a:cubicBezTo>
                <a:cubicBezTo>
                  <a:pt x="36" y="40"/>
                  <a:pt x="35" y="41"/>
                  <a:pt x="35" y="43"/>
                </a:cubicBezTo>
                <a:cubicBezTo>
                  <a:pt x="37" y="58"/>
                  <a:pt x="37" y="58"/>
                  <a:pt x="37" y="58"/>
                </a:cubicBezTo>
                <a:cubicBezTo>
                  <a:pt x="37" y="59"/>
                  <a:pt x="39" y="61"/>
                  <a:pt x="40" y="60"/>
                </a:cubicBezTo>
                <a:cubicBezTo>
                  <a:pt x="41" y="60"/>
                  <a:pt x="41" y="60"/>
                  <a:pt x="42" y="60"/>
                </a:cubicBezTo>
                <a:cubicBezTo>
                  <a:pt x="42" y="63"/>
                  <a:pt x="43" y="66"/>
                  <a:pt x="43" y="69"/>
                </a:cubicBezTo>
                <a:cubicBezTo>
                  <a:pt x="43" y="72"/>
                  <a:pt x="46" y="75"/>
                  <a:pt x="49" y="77"/>
                </a:cubicBezTo>
                <a:cubicBezTo>
                  <a:pt x="49" y="81"/>
                  <a:pt x="50" y="84"/>
                  <a:pt x="50" y="88"/>
                </a:cubicBezTo>
                <a:cubicBezTo>
                  <a:pt x="36" y="89"/>
                  <a:pt x="21" y="93"/>
                  <a:pt x="8" y="100"/>
                </a:cubicBezTo>
                <a:cubicBezTo>
                  <a:pt x="3" y="102"/>
                  <a:pt x="0" y="108"/>
                  <a:pt x="1" y="113"/>
                </a:cubicBezTo>
                <a:cubicBezTo>
                  <a:pt x="1" y="118"/>
                  <a:pt x="2" y="123"/>
                  <a:pt x="2" y="129"/>
                </a:cubicBezTo>
                <a:cubicBezTo>
                  <a:pt x="3" y="133"/>
                  <a:pt x="7" y="138"/>
                  <a:pt x="11" y="139"/>
                </a:cubicBezTo>
                <a:cubicBezTo>
                  <a:pt x="48" y="145"/>
                  <a:pt x="86" y="145"/>
                  <a:pt x="123" y="139"/>
                </a:cubicBezTo>
                <a:cubicBezTo>
                  <a:pt x="127" y="138"/>
                  <a:pt x="131" y="133"/>
                  <a:pt x="132" y="129"/>
                </a:cubicBezTo>
                <a:cubicBezTo>
                  <a:pt x="132" y="123"/>
                  <a:pt x="133" y="118"/>
                  <a:pt x="133" y="113"/>
                </a:cubicBezTo>
                <a:cubicBezTo>
                  <a:pt x="134" y="108"/>
                  <a:pt x="131" y="102"/>
                  <a:pt x="126" y="100"/>
                </a:cubicBezTo>
                <a:close/>
              </a:path>
            </a:pathLst>
          </a:custGeom>
          <a:solidFill>
            <a:srgbClr val="7C233E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Freeform 306"/>
          <p:cNvSpPr>
            <a:spLocks noEditPoints="1"/>
          </p:cNvSpPr>
          <p:nvPr/>
        </p:nvSpPr>
        <p:spPr bwMode="auto">
          <a:xfrm>
            <a:off x="3428089" y="2928339"/>
            <a:ext cx="253250" cy="343052"/>
          </a:xfrm>
          <a:custGeom>
            <a:avLst/>
            <a:gdLst>
              <a:gd name="T0" fmla="*/ 0 w 106"/>
              <a:gd name="T1" fmla="*/ 53 h 156"/>
              <a:gd name="T2" fmla="*/ 52 w 106"/>
              <a:gd name="T3" fmla="*/ 0 h 156"/>
              <a:gd name="T4" fmla="*/ 106 w 106"/>
              <a:gd name="T5" fmla="*/ 42 h 156"/>
              <a:gd name="T6" fmla="*/ 67 w 106"/>
              <a:gd name="T7" fmla="*/ 103 h 156"/>
              <a:gd name="T8" fmla="*/ 67 w 106"/>
              <a:gd name="T9" fmla="*/ 111 h 156"/>
              <a:gd name="T10" fmla="*/ 38 w 106"/>
              <a:gd name="T11" fmla="*/ 111 h 156"/>
              <a:gd name="T12" fmla="*/ 38 w 106"/>
              <a:gd name="T13" fmla="*/ 101 h 156"/>
              <a:gd name="T14" fmla="*/ 72 w 106"/>
              <a:gd name="T15" fmla="*/ 45 h 156"/>
              <a:gd name="T16" fmla="*/ 54 w 106"/>
              <a:gd name="T17" fmla="*/ 25 h 156"/>
              <a:gd name="T18" fmla="*/ 32 w 106"/>
              <a:gd name="T19" fmla="*/ 53 h 156"/>
              <a:gd name="T20" fmla="*/ 0 w 106"/>
              <a:gd name="T21" fmla="*/ 53 h 156"/>
              <a:gd name="T22" fmla="*/ 35 w 106"/>
              <a:gd name="T23" fmla="*/ 124 h 156"/>
              <a:gd name="T24" fmla="*/ 68 w 106"/>
              <a:gd name="T25" fmla="*/ 124 h 156"/>
              <a:gd name="T26" fmla="*/ 68 w 106"/>
              <a:gd name="T27" fmla="*/ 156 h 156"/>
              <a:gd name="T28" fmla="*/ 35 w 106"/>
              <a:gd name="T29" fmla="*/ 156 h 156"/>
              <a:gd name="T30" fmla="*/ 35 w 106"/>
              <a:gd name="T31" fmla="*/ 124 h 1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06" h="156">
                <a:moveTo>
                  <a:pt x="0" y="53"/>
                </a:moveTo>
                <a:cubicBezTo>
                  <a:pt x="1" y="23"/>
                  <a:pt x="21" y="0"/>
                  <a:pt x="52" y="0"/>
                </a:cubicBezTo>
                <a:cubicBezTo>
                  <a:pt x="93" y="0"/>
                  <a:pt x="106" y="25"/>
                  <a:pt x="106" y="42"/>
                </a:cubicBezTo>
                <a:cubicBezTo>
                  <a:pt x="106" y="82"/>
                  <a:pt x="70" y="77"/>
                  <a:pt x="67" y="103"/>
                </a:cubicBezTo>
                <a:cubicBezTo>
                  <a:pt x="67" y="111"/>
                  <a:pt x="67" y="111"/>
                  <a:pt x="67" y="111"/>
                </a:cubicBezTo>
                <a:cubicBezTo>
                  <a:pt x="38" y="111"/>
                  <a:pt x="38" y="111"/>
                  <a:pt x="38" y="111"/>
                </a:cubicBezTo>
                <a:cubicBezTo>
                  <a:pt x="38" y="101"/>
                  <a:pt x="38" y="101"/>
                  <a:pt x="38" y="101"/>
                </a:cubicBezTo>
                <a:cubicBezTo>
                  <a:pt x="41" y="64"/>
                  <a:pt x="73" y="68"/>
                  <a:pt x="72" y="45"/>
                </a:cubicBezTo>
                <a:cubicBezTo>
                  <a:pt x="72" y="32"/>
                  <a:pt x="65" y="25"/>
                  <a:pt x="54" y="25"/>
                </a:cubicBezTo>
                <a:cubicBezTo>
                  <a:pt x="39" y="25"/>
                  <a:pt x="32" y="38"/>
                  <a:pt x="32" y="53"/>
                </a:cubicBezTo>
                <a:lnTo>
                  <a:pt x="0" y="53"/>
                </a:lnTo>
                <a:close/>
                <a:moveTo>
                  <a:pt x="35" y="124"/>
                </a:moveTo>
                <a:cubicBezTo>
                  <a:pt x="68" y="124"/>
                  <a:pt x="68" y="124"/>
                  <a:pt x="68" y="124"/>
                </a:cubicBezTo>
                <a:cubicBezTo>
                  <a:pt x="68" y="156"/>
                  <a:pt x="68" y="156"/>
                  <a:pt x="68" y="156"/>
                </a:cubicBezTo>
                <a:cubicBezTo>
                  <a:pt x="35" y="156"/>
                  <a:pt x="35" y="156"/>
                  <a:pt x="35" y="156"/>
                </a:cubicBezTo>
                <a:lnTo>
                  <a:pt x="35" y="124"/>
                </a:lnTo>
                <a:close/>
              </a:path>
            </a:pathLst>
          </a:custGeom>
          <a:solidFill>
            <a:srgbClr val="7C233E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Freeform 306"/>
          <p:cNvSpPr>
            <a:spLocks noEditPoints="1"/>
          </p:cNvSpPr>
          <p:nvPr/>
        </p:nvSpPr>
        <p:spPr bwMode="auto">
          <a:xfrm>
            <a:off x="2555571" y="2214505"/>
            <a:ext cx="639658" cy="713834"/>
          </a:xfrm>
          <a:custGeom>
            <a:avLst/>
            <a:gdLst>
              <a:gd name="T0" fmla="*/ 0 w 106"/>
              <a:gd name="T1" fmla="*/ 53 h 156"/>
              <a:gd name="T2" fmla="*/ 52 w 106"/>
              <a:gd name="T3" fmla="*/ 0 h 156"/>
              <a:gd name="T4" fmla="*/ 106 w 106"/>
              <a:gd name="T5" fmla="*/ 42 h 156"/>
              <a:gd name="T6" fmla="*/ 67 w 106"/>
              <a:gd name="T7" fmla="*/ 103 h 156"/>
              <a:gd name="T8" fmla="*/ 67 w 106"/>
              <a:gd name="T9" fmla="*/ 111 h 156"/>
              <a:gd name="T10" fmla="*/ 38 w 106"/>
              <a:gd name="T11" fmla="*/ 111 h 156"/>
              <a:gd name="T12" fmla="*/ 38 w 106"/>
              <a:gd name="T13" fmla="*/ 101 h 156"/>
              <a:gd name="T14" fmla="*/ 72 w 106"/>
              <a:gd name="T15" fmla="*/ 45 h 156"/>
              <a:gd name="T16" fmla="*/ 54 w 106"/>
              <a:gd name="T17" fmla="*/ 25 h 156"/>
              <a:gd name="T18" fmla="*/ 32 w 106"/>
              <a:gd name="T19" fmla="*/ 53 h 156"/>
              <a:gd name="T20" fmla="*/ 0 w 106"/>
              <a:gd name="T21" fmla="*/ 53 h 156"/>
              <a:gd name="T22" fmla="*/ 35 w 106"/>
              <a:gd name="T23" fmla="*/ 124 h 156"/>
              <a:gd name="T24" fmla="*/ 68 w 106"/>
              <a:gd name="T25" fmla="*/ 124 h 156"/>
              <a:gd name="T26" fmla="*/ 68 w 106"/>
              <a:gd name="T27" fmla="*/ 156 h 156"/>
              <a:gd name="T28" fmla="*/ 35 w 106"/>
              <a:gd name="T29" fmla="*/ 156 h 156"/>
              <a:gd name="T30" fmla="*/ 35 w 106"/>
              <a:gd name="T31" fmla="*/ 124 h 1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06" h="156">
                <a:moveTo>
                  <a:pt x="0" y="53"/>
                </a:moveTo>
                <a:cubicBezTo>
                  <a:pt x="1" y="23"/>
                  <a:pt x="21" y="0"/>
                  <a:pt x="52" y="0"/>
                </a:cubicBezTo>
                <a:cubicBezTo>
                  <a:pt x="93" y="0"/>
                  <a:pt x="106" y="25"/>
                  <a:pt x="106" y="42"/>
                </a:cubicBezTo>
                <a:cubicBezTo>
                  <a:pt x="106" y="82"/>
                  <a:pt x="70" y="77"/>
                  <a:pt x="67" y="103"/>
                </a:cubicBezTo>
                <a:cubicBezTo>
                  <a:pt x="67" y="111"/>
                  <a:pt x="67" y="111"/>
                  <a:pt x="67" y="111"/>
                </a:cubicBezTo>
                <a:cubicBezTo>
                  <a:pt x="38" y="111"/>
                  <a:pt x="38" y="111"/>
                  <a:pt x="38" y="111"/>
                </a:cubicBezTo>
                <a:cubicBezTo>
                  <a:pt x="38" y="101"/>
                  <a:pt x="38" y="101"/>
                  <a:pt x="38" y="101"/>
                </a:cubicBezTo>
                <a:cubicBezTo>
                  <a:pt x="41" y="64"/>
                  <a:pt x="73" y="68"/>
                  <a:pt x="72" y="45"/>
                </a:cubicBezTo>
                <a:cubicBezTo>
                  <a:pt x="72" y="32"/>
                  <a:pt x="65" y="25"/>
                  <a:pt x="54" y="25"/>
                </a:cubicBezTo>
                <a:cubicBezTo>
                  <a:pt x="39" y="25"/>
                  <a:pt x="32" y="38"/>
                  <a:pt x="32" y="53"/>
                </a:cubicBezTo>
                <a:lnTo>
                  <a:pt x="0" y="53"/>
                </a:lnTo>
                <a:close/>
                <a:moveTo>
                  <a:pt x="35" y="124"/>
                </a:moveTo>
                <a:cubicBezTo>
                  <a:pt x="68" y="124"/>
                  <a:pt x="68" y="124"/>
                  <a:pt x="68" y="124"/>
                </a:cubicBezTo>
                <a:cubicBezTo>
                  <a:pt x="68" y="156"/>
                  <a:pt x="68" y="156"/>
                  <a:pt x="68" y="156"/>
                </a:cubicBezTo>
                <a:cubicBezTo>
                  <a:pt x="35" y="156"/>
                  <a:pt x="35" y="156"/>
                  <a:pt x="35" y="156"/>
                </a:cubicBezTo>
                <a:lnTo>
                  <a:pt x="35" y="124"/>
                </a:lnTo>
                <a:close/>
              </a:path>
            </a:pathLst>
          </a:custGeom>
          <a:solidFill>
            <a:srgbClr val="7C233E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Freeform 306"/>
          <p:cNvSpPr>
            <a:spLocks noEditPoints="1"/>
          </p:cNvSpPr>
          <p:nvPr/>
        </p:nvSpPr>
        <p:spPr bwMode="auto">
          <a:xfrm>
            <a:off x="2171464" y="2861087"/>
            <a:ext cx="229664" cy="338531"/>
          </a:xfrm>
          <a:custGeom>
            <a:avLst/>
            <a:gdLst>
              <a:gd name="T0" fmla="*/ 0 w 106"/>
              <a:gd name="T1" fmla="*/ 53 h 156"/>
              <a:gd name="T2" fmla="*/ 52 w 106"/>
              <a:gd name="T3" fmla="*/ 0 h 156"/>
              <a:gd name="T4" fmla="*/ 106 w 106"/>
              <a:gd name="T5" fmla="*/ 42 h 156"/>
              <a:gd name="T6" fmla="*/ 67 w 106"/>
              <a:gd name="T7" fmla="*/ 103 h 156"/>
              <a:gd name="T8" fmla="*/ 67 w 106"/>
              <a:gd name="T9" fmla="*/ 111 h 156"/>
              <a:gd name="T10" fmla="*/ 38 w 106"/>
              <a:gd name="T11" fmla="*/ 111 h 156"/>
              <a:gd name="T12" fmla="*/ 38 w 106"/>
              <a:gd name="T13" fmla="*/ 101 h 156"/>
              <a:gd name="T14" fmla="*/ 72 w 106"/>
              <a:gd name="T15" fmla="*/ 45 h 156"/>
              <a:gd name="T16" fmla="*/ 54 w 106"/>
              <a:gd name="T17" fmla="*/ 25 h 156"/>
              <a:gd name="T18" fmla="*/ 32 w 106"/>
              <a:gd name="T19" fmla="*/ 53 h 156"/>
              <a:gd name="T20" fmla="*/ 0 w 106"/>
              <a:gd name="T21" fmla="*/ 53 h 156"/>
              <a:gd name="T22" fmla="*/ 35 w 106"/>
              <a:gd name="T23" fmla="*/ 124 h 156"/>
              <a:gd name="T24" fmla="*/ 68 w 106"/>
              <a:gd name="T25" fmla="*/ 124 h 156"/>
              <a:gd name="T26" fmla="*/ 68 w 106"/>
              <a:gd name="T27" fmla="*/ 156 h 156"/>
              <a:gd name="T28" fmla="*/ 35 w 106"/>
              <a:gd name="T29" fmla="*/ 156 h 156"/>
              <a:gd name="T30" fmla="*/ 35 w 106"/>
              <a:gd name="T31" fmla="*/ 124 h 1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06" h="156">
                <a:moveTo>
                  <a:pt x="0" y="53"/>
                </a:moveTo>
                <a:cubicBezTo>
                  <a:pt x="1" y="23"/>
                  <a:pt x="21" y="0"/>
                  <a:pt x="52" y="0"/>
                </a:cubicBezTo>
                <a:cubicBezTo>
                  <a:pt x="93" y="0"/>
                  <a:pt x="106" y="25"/>
                  <a:pt x="106" y="42"/>
                </a:cubicBezTo>
                <a:cubicBezTo>
                  <a:pt x="106" y="82"/>
                  <a:pt x="70" y="77"/>
                  <a:pt x="67" y="103"/>
                </a:cubicBezTo>
                <a:cubicBezTo>
                  <a:pt x="67" y="111"/>
                  <a:pt x="67" y="111"/>
                  <a:pt x="67" y="111"/>
                </a:cubicBezTo>
                <a:cubicBezTo>
                  <a:pt x="38" y="111"/>
                  <a:pt x="38" y="111"/>
                  <a:pt x="38" y="111"/>
                </a:cubicBezTo>
                <a:cubicBezTo>
                  <a:pt x="38" y="101"/>
                  <a:pt x="38" y="101"/>
                  <a:pt x="38" y="101"/>
                </a:cubicBezTo>
                <a:cubicBezTo>
                  <a:pt x="41" y="64"/>
                  <a:pt x="73" y="68"/>
                  <a:pt x="72" y="45"/>
                </a:cubicBezTo>
                <a:cubicBezTo>
                  <a:pt x="72" y="32"/>
                  <a:pt x="65" y="25"/>
                  <a:pt x="54" y="25"/>
                </a:cubicBezTo>
                <a:cubicBezTo>
                  <a:pt x="39" y="25"/>
                  <a:pt x="32" y="38"/>
                  <a:pt x="32" y="53"/>
                </a:cubicBezTo>
                <a:lnTo>
                  <a:pt x="0" y="53"/>
                </a:lnTo>
                <a:close/>
                <a:moveTo>
                  <a:pt x="35" y="124"/>
                </a:moveTo>
                <a:cubicBezTo>
                  <a:pt x="68" y="124"/>
                  <a:pt x="68" y="124"/>
                  <a:pt x="68" y="124"/>
                </a:cubicBezTo>
                <a:cubicBezTo>
                  <a:pt x="68" y="156"/>
                  <a:pt x="68" y="156"/>
                  <a:pt x="68" y="156"/>
                </a:cubicBezTo>
                <a:cubicBezTo>
                  <a:pt x="35" y="156"/>
                  <a:pt x="35" y="156"/>
                  <a:pt x="35" y="156"/>
                </a:cubicBezTo>
                <a:lnTo>
                  <a:pt x="35" y="124"/>
                </a:lnTo>
                <a:close/>
              </a:path>
            </a:pathLst>
          </a:custGeom>
          <a:solidFill>
            <a:srgbClr val="7C233E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云形标注 1"/>
          <p:cNvSpPr/>
          <p:nvPr/>
        </p:nvSpPr>
        <p:spPr>
          <a:xfrm>
            <a:off x="4023167" y="1137832"/>
            <a:ext cx="3196206" cy="1317653"/>
          </a:xfrm>
          <a:prstGeom prst="cloudCallout">
            <a:avLst/>
          </a:prstGeom>
          <a:solidFill>
            <a:srgbClr val="7C23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24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490191" y="1501947"/>
            <a:ext cx="2262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如何测量频率</a:t>
            </a:r>
            <a:endParaRPr lang="zh-CN" altLang="en-US" sz="24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11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0184677"/>
      </p:ext>
    </p:extLst>
  </p:cSld>
  <p:clrMapOvr>
    <a:masterClrMapping/>
  </p:clrMapOvr>
  <p:transition advTm="4637">
    <p:wip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7C23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51774" y="93911"/>
            <a:ext cx="1280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论文绪论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13047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1324496" y="93911"/>
            <a:ext cx="12954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原理研究</a:t>
            </a:r>
            <a:endParaRPr lang="zh-HK" altLang="en-US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68410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4043710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无线传输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403317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试验分析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676292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5308762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6698717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/>
          <p:cNvSpPr txBox="1"/>
          <p:nvPr/>
        </p:nvSpPr>
        <p:spPr>
          <a:xfrm>
            <a:off x="1696871" y="406416"/>
            <a:ext cx="1089955" cy="307777"/>
          </a:xfrm>
          <a:prstGeom prst="rect">
            <a:avLst/>
          </a:prstGeom>
          <a:solidFill>
            <a:schemeClr val="bg1"/>
          </a:solidFill>
          <a:ln w="28575">
            <a:solidFill>
              <a:srgbClr val="7C233E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测量原理</a:t>
            </a:r>
            <a:endParaRPr lang="zh-HK" altLang="en-US" sz="1400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1653021" y="4491289"/>
            <a:ext cx="6076776" cy="7875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贴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有压电陶瓷（</a:t>
            </a:r>
            <a:r>
              <a:rPr lang="en-US" altLang="zh-CN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PZT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）的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平膜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（恒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弹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合金圆形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薄板）作为敏感元件来进行谐振频率的测量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600" dirty="0" smtClean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12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7743" y="1349954"/>
            <a:ext cx="6147331" cy="2505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431097"/>
      </p:ext>
    </p:extLst>
  </p:cSld>
  <p:clrMapOvr>
    <a:masterClrMapping/>
  </p:clrMapOvr>
  <p:transition advTm="99120">
    <p:wip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1559719" y="2568507"/>
            <a:ext cx="6024563" cy="1720986"/>
            <a:chOff x="2408238" y="2568507"/>
            <a:chExt cx="6024563" cy="1720986"/>
          </a:xfrm>
        </p:grpSpPr>
        <p:grpSp>
          <p:nvGrpSpPr>
            <p:cNvPr id="16" name="组合 15"/>
            <p:cNvGrpSpPr/>
            <p:nvPr/>
          </p:nvGrpSpPr>
          <p:grpSpPr>
            <a:xfrm>
              <a:off x="2408238" y="2568507"/>
              <a:ext cx="6024563" cy="1720986"/>
              <a:chOff x="1184275" y="2717410"/>
              <a:chExt cx="6024563" cy="1720986"/>
            </a:xfrm>
          </p:grpSpPr>
          <p:grpSp>
            <p:nvGrpSpPr>
              <p:cNvPr id="18" name="Group 4"/>
              <p:cNvGrpSpPr>
                <a:grpSpLocks noChangeAspect="1"/>
              </p:cNvGrpSpPr>
              <p:nvPr/>
            </p:nvGrpSpPr>
            <p:grpSpPr bwMode="auto">
              <a:xfrm>
                <a:off x="1184275" y="2717410"/>
                <a:ext cx="1847850" cy="1720986"/>
                <a:chOff x="1164" y="687"/>
                <a:chExt cx="3219" cy="2998"/>
              </a:xfrm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20" name="Freeform 6"/>
                <p:cNvSpPr>
                  <a:spLocks/>
                </p:cNvSpPr>
                <p:nvPr/>
              </p:nvSpPr>
              <p:spPr bwMode="auto">
                <a:xfrm>
                  <a:off x="1164" y="687"/>
                  <a:ext cx="3219" cy="2998"/>
                </a:xfrm>
                <a:custGeom>
                  <a:avLst/>
                  <a:gdLst>
                    <a:gd name="T0" fmla="*/ 96 w 1360"/>
                    <a:gd name="T1" fmla="*/ 404 h 1266"/>
                    <a:gd name="T2" fmla="*/ 96 w 1360"/>
                    <a:gd name="T3" fmla="*/ 527 h 1266"/>
                    <a:gd name="T4" fmla="*/ 105 w 1360"/>
                    <a:gd name="T5" fmla="*/ 537 h 1266"/>
                    <a:gd name="T6" fmla="*/ 123 w 1360"/>
                    <a:gd name="T7" fmla="*/ 616 h 1266"/>
                    <a:gd name="T8" fmla="*/ 119 w 1360"/>
                    <a:gd name="T9" fmla="*/ 629 h 1266"/>
                    <a:gd name="T10" fmla="*/ 147 w 1360"/>
                    <a:gd name="T11" fmla="*/ 940 h 1266"/>
                    <a:gd name="T12" fmla="*/ 169 w 1360"/>
                    <a:gd name="T13" fmla="*/ 1194 h 1266"/>
                    <a:gd name="T14" fmla="*/ 175 w 1360"/>
                    <a:gd name="T15" fmla="*/ 1266 h 1266"/>
                    <a:gd name="T16" fmla="*/ 0 w 1360"/>
                    <a:gd name="T17" fmla="*/ 1266 h 1266"/>
                    <a:gd name="T18" fmla="*/ 6 w 1360"/>
                    <a:gd name="T19" fmla="*/ 1197 h 1266"/>
                    <a:gd name="T20" fmla="*/ 38 w 1360"/>
                    <a:gd name="T21" fmla="*/ 811 h 1266"/>
                    <a:gd name="T22" fmla="*/ 54 w 1360"/>
                    <a:gd name="T23" fmla="*/ 629 h 1266"/>
                    <a:gd name="T24" fmla="*/ 50 w 1360"/>
                    <a:gd name="T25" fmla="*/ 613 h 1266"/>
                    <a:gd name="T26" fmla="*/ 71 w 1360"/>
                    <a:gd name="T27" fmla="*/ 537 h 1266"/>
                    <a:gd name="T28" fmla="*/ 79 w 1360"/>
                    <a:gd name="T29" fmla="*/ 525 h 1266"/>
                    <a:gd name="T30" fmla="*/ 79 w 1360"/>
                    <a:gd name="T31" fmla="*/ 407 h 1266"/>
                    <a:gd name="T32" fmla="*/ 70 w 1360"/>
                    <a:gd name="T33" fmla="*/ 392 h 1266"/>
                    <a:gd name="T34" fmla="*/ 31 w 1360"/>
                    <a:gd name="T35" fmla="*/ 374 h 1266"/>
                    <a:gd name="T36" fmla="*/ 44 w 1360"/>
                    <a:gd name="T37" fmla="*/ 366 h 1266"/>
                    <a:gd name="T38" fmla="*/ 624 w 1360"/>
                    <a:gd name="T39" fmla="*/ 44 h 1266"/>
                    <a:gd name="T40" fmla="*/ 692 w 1360"/>
                    <a:gd name="T41" fmla="*/ 5 h 1266"/>
                    <a:gd name="T42" fmla="*/ 718 w 1360"/>
                    <a:gd name="T43" fmla="*/ 5 h 1266"/>
                    <a:gd name="T44" fmla="*/ 1255 w 1360"/>
                    <a:gd name="T45" fmla="*/ 275 h 1266"/>
                    <a:gd name="T46" fmla="*/ 1360 w 1360"/>
                    <a:gd name="T47" fmla="*/ 328 h 1266"/>
                    <a:gd name="T48" fmla="*/ 1302 w 1360"/>
                    <a:gd name="T49" fmla="*/ 360 h 1266"/>
                    <a:gd name="T50" fmla="*/ 723 w 1360"/>
                    <a:gd name="T51" fmla="*/ 666 h 1266"/>
                    <a:gd name="T52" fmla="*/ 688 w 1360"/>
                    <a:gd name="T53" fmla="*/ 668 h 1266"/>
                    <a:gd name="T54" fmla="*/ 112 w 1360"/>
                    <a:gd name="T55" fmla="*/ 411 h 1266"/>
                    <a:gd name="T56" fmla="*/ 96 w 1360"/>
                    <a:gd name="T57" fmla="*/ 404 h 12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1360" h="1266">
                      <a:moveTo>
                        <a:pt x="96" y="404"/>
                      </a:moveTo>
                      <a:cubicBezTo>
                        <a:pt x="96" y="447"/>
                        <a:pt x="96" y="487"/>
                        <a:pt x="96" y="527"/>
                      </a:cubicBezTo>
                      <a:cubicBezTo>
                        <a:pt x="96" y="531"/>
                        <a:pt x="101" y="535"/>
                        <a:pt x="105" y="537"/>
                      </a:cubicBezTo>
                      <a:cubicBezTo>
                        <a:pt x="136" y="555"/>
                        <a:pt x="144" y="585"/>
                        <a:pt x="123" y="616"/>
                      </a:cubicBezTo>
                      <a:cubicBezTo>
                        <a:pt x="121" y="620"/>
                        <a:pt x="119" y="625"/>
                        <a:pt x="119" y="629"/>
                      </a:cubicBezTo>
                      <a:cubicBezTo>
                        <a:pt x="128" y="733"/>
                        <a:pt x="138" y="836"/>
                        <a:pt x="147" y="940"/>
                      </a:cubicBezTo>
                      <a:cubicBezTo>
                        <a:pt x="154" y="1024"/>
                        <a:pt x="162" y="1109"/>
                        <a:pt x="169" y="1194"/>
                      </a:cubicBezTo>
                      <a:cubicBezTo>
                        <a:pt x="171" y="1217"/>
                        <a:pt x="173" y="1239"/>
                        <a:pt x="175" y="1266"/>
                      </a:cubicBezTo>
                      <a:cubicBezTo>
                        <a:pt x="117" y="1266"/>
                        <a:pt x="60" y="1266"/>
                        <a:pt x="0" y="1266"/>
                      </a:cubicBezTo>
                      <a:cubicBezTo>
                        <a:pt x="2" y="1244"/>
                        <a:pt x="4" y="1220"/>
                        <a:pt x="6" y="1197"/>
                      </a:cubicBezTo>
                      <a:cubicBezTo>
                        <a:pt x="16" y="1068"/>
                        <a:pt x="27" y="940"/>
                        <a:pt x="38" y="811"/>
                      </a:cubicBezTo>
                      <a:cubicBezTo>
                        <a:pt x="43" y="750"/>
                        <a:pt x="49" y="690"/>
                        <a:pt x="54" y="629"/>
                      </a:cubicBezTo>
                      <a:cubicBezTo>
                        <a:pt x="54" y="624"/>
                        <a:pt x="52" y="617"/>
                        <a:pt x="50" y="613"/>
                      </a:cubicBezTo>
                      <a:cubicBezTo>
                        <a:pt x="32" y="583"/>
                        <a:pt x="40" y="553"/>
                        <a:pt x="71" y="537"/>
                      </a:cubicBezTo>
                      <a:cubicBezTo>
                        <a:pt x="75" y="535"/>
                        <a:pt x="79" y="529"/>
                        <a:pt x="79" y="525"/>
                      </a:cubicBezTo>
                      <a:cubicBezTo>
                        <a:pt x="79" y="486"/>
                        <a:pt x="80" y="446"/>
                        <a:pt x="79" y="407"/>
                      </a:cubicBezTo>
                      <a:cubicBezTo>
                        <a:pt x="79" y="402"/>
                        <a:pt x="74" y="395"/>
                        <a:pt x="70" y="392"/>
                      </a:cubicBezTo>
                      <a:cubicBezTo>
                        <a:pt x="58" y="386"/>
                        <a:pt x="45" y="381"/>
                        <a:pt x="31" y="374"/>
                      </a:cubicBezTo>
                      <a:cubicBezTo>
                        <a:pt x="36" y="371"/>
                        <a:pt x="40" y="368"/>
                        <a:pt x="44" y="366"/>
                      </a:cubicBezTo>
                      <a:cubicBezTo>
                        <a:pt x="237" y="259"/>
                        <a:pt x="431" y="151"/>
                        <a:pt x="624" y="44"/>
                      </a:cubicBezTo>
                      <a:cubicBezTo>
                        <a:pt x="647" y="31"/>
                        <a:pt x="670" y="19"/>
                        <a:pt x="692" y="5"/>
                      </a:cubicBezTo>
                      <a:cubicBezTo>
                        <a:pt x="702" y="0"/>
                        <a:pt x="709" y="1"/>
                        <a:pt x="718" y="5"/>
                      </a:cubicBezTo>
                      <a:cubicBezTo>
                        <a:pt x="897" y="96"/>
                        <a:pt x="1076" y="185"/>
                        <a:pt x="1255" y="275"/>
                      </a:cubicBezTo>
                      <a:cubicBezTo>
                        <a:pt x="1289" y="293"/>
                        <a:pt x="1324" y="310"/>
                        <a:pt x="1360" y="328"/>
                      </a:cubicBezTo>
                      <a:cubicBezTo>
                        <a:pt x="1339" y="340"/>
                        <a:pt x="1320" y="350"/>
                        <a:pt x="1302" y="360"/>
                      </a:cubicBezTo>
                      <a:cubicBezTo>
                        <a:pt x="1109" y="462"/>
                        <a:pt x="916" y="564"/>
                        <a:pt x="723" y="666"/>
                      </a:cubicBezTo>
                      <a:cubicBezTo>
                        <a:pt x="711" y="672"/>
                        <a:pt x="701" y="674"/>
                        <a:pt x="688" y="668"/>
                      </a:cubicBezTo>
                      <a:cubicBezTo>
                        <a:pt x="496" y="582"/>
                        <a:pt x="304" y="496"/>
                        <a:pt x="112" y="411"/>
                      </a:cubicBezTo>
                      <a:cubicBezTo>
                        <a:pt x="108" y="409"/>
                        <a:pt x="103" y="407"/>
                        <a:pt x="96" y="40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HK" altLang="en-US"/>
                </a:p>
              </p:txBody>
            </p:sp>
            <p:sp>
              <p:nvSpPr>
                <p:cNvPr id="21" name="Freeform 7"/>
                <p:cNvSpPr>
                  <a:spLocks/>
                </p:cNvSpPr>
                <p:nvPr/>
              </p:nvSpPr>
              <p:spPr bwMode="auto">
                <a:xfrm>
                  <a:off x="1829" y="1959"/>
                  <a:ext cx="2000" cy="947"/>
                </a:xfrm>
                <a:custGeom>
                  <a:avLst/>
                  <a:gdLst>
                    <a:gd name="T0" fmla="*/ 0 w 845"/>
                    <a:gd name="T1" fmla="*/ 147 h 400"/>
                    <a:gd name="T2" fmla="*/ 78 w 845"/>
                    <a:gd name="T3" fmla="*/ 32 h 400"/>
                    <a:gd name="T4" fmla="*/ 96 w 845"/>
                    <a:gd name="T5" fmla="*/ 28 h 400"/>
                    <a:gd name="T6" fmla="*/ 262 w 845"/>
                    <a:gd name="T7" fmla="*/ 101 h 400"/>
                    <a:gd name="T8" fmla="*/ 417 w 845"/>
                    <a:gd name="T9" fmla="*/ 170 h 400"/>
                    <a:gd name="T10" fmla="*/ 434 w 845"/>
                    <a:gd name="T11" fmla="*/ 167 h 400"/>
                    <a:gd name="T12" fmla="*/ 724 w 845"/>
                    <a:gd name="T13" fmla="*/ 13 h 400"/>
                    <a:gd name="T14" fmla="*/ 749 w 845"/>
                    <a:gd name="T15" fmla="*/ 0 h 400"/>
                    <a:gd name="T16" fmla="*/ 845 w 845"/>
                    <a:gd name="T17" fmla="*/ 143 h 400"/>
                    <a:gd name="T18" fmla="*/ 743 w 845"/>
                    <a:gd name="T19" fmla="*/ 207 h 400"/>
                    <a:gd name="T20" fmla="*/ 448 w 845"/>
                    <a:gd name="T21" fmla="*/ 393 h 400"/>
                    <a:gd name="T22" fmla="*/ 421 w 845"/>
                    <a:gd name="T23" fmla="*/ 394 h 400"/>
                    <a:gd name="T24" fmla="*/ 8 w 845"/>
                    <a:gd name="T25" fmla="*/ 153 h 400"/>
                    <a:gd name="T26" fmla="*/ 0 w 845"/>
                    <a:gd name="T27" fmla="*/ 147 h 4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845" h="400">
                      <a:moveTo>
                        <a:pt x="0" y="147"/>
                      </a:moveTo>
                      <a:cubicBezTo>
                        <a:pt x="27" y="108"/>
                        <a:pt x="53" y="70"/>
                        <a:pt x="78" y="32"/>
                      </a:cubicBezTo>
                      <a:cubicBezTo>
                        <a:pt x="84" y="24"/>
                        <a:pt x="89" y="25"/>
                        <a:pt x="96" y="28"/>
                      </a:cubicBezTo>
                      <a:cubicBezTo>
                        <a:pt x="151" y="53"/>
                        <a:pt x="206" y="77"/>
                        <a:pt x="262" y="101"/>
                      </a:cubicBezTo>
                      <a:cubicBezTo>
                        <a:pt x="313" y="124"/>
                        <a:pt x="365" y="147"/>
                        <a:pt x="417" y="170"/>
                      </a:cubicBezTo>
                      <a:cubicBezTo>
                        <a:pt x="421" y="172"/>
                        <a:pt x="429" y="170"/>
                        <a:pt x="434" y="167"/>
                      </a:cubicBezTo>
                      <a:cubicBezTo>
                        <a:pt x="531" y="116"/>
                        <a:pt x="627" y="65"/>
                        <a:pt x="724" y="13"/>
                      </a:cubicBezTo>
                      <a:cubicBezTo>
                        <a:pt x="732" y="9"/>
                        <a:pt x="740" y="5"/>
                        <a:pt x="749" y="0"/>
                      </a:cubicBezTo>
                      <a:cubicBezTo>
                        <a:pt x="781" y="48"/>
                        <a:pt x="813" y="95"/>
                        <a:pt x="845" y="143"/>
                      </a:cubicBezTo>
                      <a:cubicBezTo>
                        <a:pt x="811" y="165"/>
                        <a:pt x="777" y="186"/>
                        <a:pt x="743" y="207"/>
                      </a:cubicBezTo>
                      <a:cubicBezTo>
                        <a:pt x="645" y="269"/>
                        <a:pt x="546" y="331"/>
                        <a:pt x="448" y="393"/>
                      </a:cubicBezTo>
                      <a:cubicBezTo>
                        <a:pt x="438" y="399"/>
                        <a:pt x="431" y="400"/>
                        <a:pt x="421" y="394"/>
                      </a:cubicBezTo>
                      <a:cubicBezTo>
                        <a:pt x="284" y="313"/>
                        <a:pt x="146" y="233"/>
                        <a:pt x="8" y="153"/>
                      </a:cubicBezTo>
                      <a:cubicBezTo>
                        <a:pt x="6" y="151"/>
                        <a:pt x="3" y="149"/>
                        <a:pt x="0" y="1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HK" altLang="en-US"/>
                </a:p>
              </p:txBody>
            </p:sp>
          </p:grpSp>
          <p:sp>
            <p:nvSpPr>
              <p:cNvPr id="19" name="文本框 18"/>
              <p:cNvSpPr txBox="1"/>
              <p:nvPr/>
            </p:nvSpPr>
            <p:spPr>
              <a:xfrm>
                <a:off x="3187700" y="2847430"/>
                <a:ext cx="4021138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7200" b="1" spc="300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系统设计</a:t>
                </a:r>
                <a:endParaRPr lang="zh-HK" altLang="en-US" sz="7200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7" name="矩形 16"/>
            <p:cNvSpPr/>
            <p:nvPr/>
          </p:nvSpPr>
          <p:spPr>
            <a:xfrm>
              <a:off x="4475163" y="3816912"/>
              <a:ext cx="385603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HK" sz="9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It was the best of times, it was the worst of times; it was the age of wisdom, it was the age of foolishness.</a:t>
              </a:r>
              <a:r>
                <a:rPr lang="zh-HK" altLang="zh-HK" sz="9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 </a:t>
              </a:r>
              <a:endParaRPr lang="zh-HK" altLang="en-US" sz="900" dirty="0">
                <a:solidFill>
                  <a:schemeClr val="bg1"/>
                </a:solidFill>
              </a:endParaRPr>
            </a:p>
          </p:txBody>
        </p:sp>
      </p:grp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13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3211740"/>
      </p:ext>
    </p:extLst>
  </p:cSld>
  <p:clrMapOvr>
    <a:masterClrMapping/>
  </p:clrMapOvr>
  <p:transition advTm="481">
    <p:wip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直接连接符 30"/>
          <p:cNvCxnSpPr/>
          <p:nvPr/>
        </p:nvCxnSpPr>
        <p:spPr>
          <a:xfrm>
            <a:off x="12048767" y="1551265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Freeform 144"/>
          <p:cNvSpPr>
            <a:spLocks/>
          </p:cNvSpPr>
          <p:nvPr/>
        </p:nvSpPr>
        <p:spPr bwMode="auto">
          <a:xfrm>
            <a:off x="1986683" y="3199618"/>
            <a:ext cx="2036484" cy="2009946"/>
          </a:xfrm>
          <a:custGeom>
            <a:avLst/>
            <a:gdLst>
              <a:gd name="T0" fmla="*/ 126 w 134"/>
              <a:gd name="T1" fmla="*/ 100 h 145"/>
              <a:gd name="T2" fmla="*/ 83 w 134"/>
              <a:gd name="T3" fmla="*/ 88 h 145"/>
              <a:gd name="T4" fmla="*/ 85 w 134"/>
              <a:gd name="T5" fmla="*/ 77 h 145"/>
              <a:gd name="T6" fmla="*/ 91 w 134"/>
              <a:gd name="T7" fmla="*/ 69 h 145"/>
              <a:gd name="T8" fmla="*/ 92 w 134"/>
              <a:gd name="T9" fmla="*/ 60 h 145"/>
              <a:gd name="T10" fmla="*/ 94 w 134"/>
              <a:gd name="T11" fmla="*/ 60 h 145"/>
              <a:gd name="T12" fmla="*/ 97 w 134"/>
              <a:gd name="T13" fmla="*/ 58 h 145"/>
              <a:gd name="T14" fmla="*/ 98 w 134"/>
              <a:gd name="T15" fmla="*/ 43 h 145"/>
              <a:gd name="T16" fmla="*/ 96 w 134"/>
              <a:gd name="T17" fmla="*/ 40 h 145"/>
              <a:gd name="T18" fmla="*/ 94 w 134"/>
              <a:gd name="T19" fmla="*/ 40 h 145"/>
              <a:gd name="T20" fmla="*/ 95 w 134"/>
              <a:gd name="T21" fmla="*/ 32 h 145"/>
              <a:gd name="T22" fmla="*/ 90 w 134"/>
              <a:gd name="T23" fmla="*/ 10 h 145"/>
              <a:gd name="T24" fmla="*/ 44 w 134"/>
              <a:gd name="T25" fmla="*/ 10 h 145"/>
              <a:gd name="T26" fmla="*/ 39 w 134"/>
              <a:gd name="T27" fmla="*/ 32 h 145"/>
              <a:gd name="T28" fmla="*/ 40 w 134"/>
              <a:gd name="T29" fmla="*/ 40 h 145"/>
              <a:gd name="T30" fmla="*/ 38 w 134"/>
              <a:gd name="T31" fmla="*/ 40 h 145"/>
              <a:gd name="T32" fmla="*/ 35 w 134"/>
              <a:gd name="T33" fmla="*/ 43 h 145"/>
              <a:gd name="T34" fmla="*/ 37 w 134"/>
              <a:gd name="T35" fmla="*/ 58 h 145"/>
              <a:gd name="T36" fmla="*/ 40 w 134"/>
              <a:gd name="T37" fmla="*/ 60 h 145"/>
              <a:gd name="T38" fmla="*/ 42 w 134"/>
              <a:gd name="T39" fmla="*/ 60 h 145"/>
              <a:gd name="T40" fmla="*/ 43 w 134"/>
              <a:gd name="T41" fmla="*/ 69 h 145"/>
              <a:gd name="T42" fmla="*/ 49 w 134"/>
              <a:gd name="T43" fmla="*/ 77 h 145"/>
              <a:gd name="T44" fmla="*/ 50 w 134"/>
              <a:gd name="T45" fmla="*/ 88 h 145"/>
              <a:gd name="T46" fmla="*/ 8 w 134"/>
              <a:gd name="T47" fmla="*/ 100 h 145"/>
              <a:gd name="T48" fmla="*/ 1 w 134"/>
              <a:gd name="T49" fmla="*/ 113 h 145"/>
              <a:gd name="T50" fmla="*/ 2 w 134"/>
              <a:gd name="T51" fmla="*/ 129 h 145"/>
              <a:gd name="T52" fmla="*/ 11 w 134"/>
              <a:gd name="T53" fmla="*/ 139 h 145"/>
              <a:gd name="T54" fmla="*/ 123 w 134"/>
              <a:gd name="T55" fmla="*/ 139 h 145"/>
              <a:gd name="T56" fmla="*/ 132 w 134"/>
              <a:gd name="T57" fmla="*/ 129 h 145"/>
              <a:gd name="T58" fmla="*/ 133 w 134"/>
              <a:gd name="T59" fmla="*/ 113 h 145"/>
              <a:gd name="T60" fmla="*/ 126 w 134"/>
              <a:gd name="T61" fmla="*/ 100 h 1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134" h="145">
                <a:moveTo>
                  <a:pt x="126" y="100"/>
                </a:moveTo>
                <a:cubicBezTo>
                  <a:pt x="113" y="93"/>
                  <a:pt x="98" y="89"/>
                  <a:pt x="83" y="88"/>
                </a:cubicBezTo>
                <a:cubicBezTo>
                  <a:pt x="84" y="84"/>
                  <a:pt x="84" y="81"/>
                  <a:pt x="85" y="77"/>
                </a:cubicBezTo>
                <a:cubicBezTo>
                  <a:pt x="88" y="75"/>
                  <a:pt x="91" y="72"/>
                  <a:pt x="91" y="69"/>
                </a:cubicBezTo>
                <a:cubicBezTo>
                  <a:pt x="91" y="66"/>
                  <a:pt x="92" y="63"/>
                  <a:pt x="92" y="60"/>
                </a:cubicBezTo>
                <a:cubicBezTo>
                  <a:pt x="92" y="60"/>
                  <a:pt x="93" y="60"/>
                  <a:pt x="94" y="60"/>
                </a:cubicBezTo>
                <a:cubicBezTo>
                  <a:pt x="95" y="61"/>
                  <a:pt x="97" y="59"/>
                  <a:pt x="97" y="58"/>
                </a:cubicBezTo>
                <a:cubicBezTo>
                  <a:pt x="98" y="43"/>
                  <a:pt x="98" y="43"/>
                  <a:pt x="98" y="43"/>
                </a:cubicBezTo>
                <a:cubicBezTo>
                  <a:pt x="98" y="41"/>
                  <a:pt x="97" y="40"/>
                  <a:pt x="96" y="40"/>
                </a:cubicBezTo>
                <a:cubicBezTo>
                  <a:pt x="95" y="40"/>
                  <a:pt x="95" y="40"/>
                  <a:pt x="94" y="40"/>
                </a:cubicBezTo>
                <a:cubicBezTo>
                  <a:pt x="94" y="37"/>
                  <a:pt x="95" y="34"/>
                  <a:pt x="95" y="32"/>
                </a:cubicBezTo>
                <a:cubicBezTo>
                  <a:pt x="95" y="28"/>
                  <a:pt x="97" y="17"/>
                  <a:pt x="90" y="10"/>
                </a:cubicBezTo>
                <a:cubicBezTo>
                  <a:pt x="79" y="0"/>
                  <a:pt x="55" y="0"/>
                  <a:pt x="44" y="10"/>
                </a:cubicBezTo>
                <a:cubicBezTo>
                  <a:pt x="36" y="17"/>
                  <a:pt x="38" y="28"/>
                  <a:pt x="39" y="32"/>
                </a:cubicBezTo>
                <a:cubicBezTo>
                  <a:pt x="39" y="34"/>
                  <a:pt x="39" y="37"/>
                  <a:pt x="40" y="40"/>
                </a:cubicBezTo>
                <a:cubicBezTo>
                  <a:pt x="39" y="40"/>
                  <a:pt x="39" y="40"/>
                  <a:pt x="38" y="40"/>
                </a:cubicBezTo>
                <a:cubicBezTo>
                  <a:pt x="36" y="40"/>
                  <a:pt x="35" y="41"/>
                  <a:pt x="35" y="43"/>
                </a:cubicBezTo>
                <a:cubicBezTo>
                  <a:pt x="37" y="58"/>
                  <a:pt x="37" y="58"/>
                  <a:pt x="37" y="58"/>
                </a:cubicBezTo>
                <a:cubicBezTo>
                  <a:pt x="37" y="59"/>
                  <a:pt x="39" y="61"/>
                  <a:pt x="40" y="60"/>
                </a:cubicBezTo>
                <a:cubicBezTo>
                  <a:pt x="41" y="60"/>
                  <a:pt x="41" y="60"/>
                  <a:pt x="42" y="60"/>
                </a:cubicBezTo>
                <a:cubicBezTo>
                  <a:pt x="42" y="63"/>
                  <a:pt x="43" y="66"/>
                  <a:pt x="43" y="69"/>
                </a:cubicBezTo>
                <a:cubicBezTo>
                  <a:pt x="43" y="72"/>
                  <a:pt x="46" y="75"/>
                  <a:pt x="49" y="77"/>
                </a:cubicBezTo>
                <a:cubicBezTo>
                  <a:pt x="49" y="81"/>
                  <a:pt x="50" y="84"/>
                  <a:pt x="50" y="88"/>
                </a:cubicBezTo>
                <a:cubicBezTo>
                  <a:pt x="36" y="89"/>
                  <a:pt x="21" y="93"/>
                  <a:pt x="8" y="100"/>
                </a:cubicBezTo>
                <a:cubicBezTo>
                  <a:pt x="3" y="102"/>
                  <a:pt x="0" y="108"/>
                  <a:pt x="1" y="113"/>
                </a:cubicBezTo>
                <a:cubicBezTo>
                  <a:pt x="1" y="118"/>
                  <a:pt x="2" y="123"/>
                  <a:pt x="2" y="129"/>
                </a:cubicBezTo>
                <a:cubicBezTo>
                  <a:pt x="3" y="133"/>
                  <a:pt x="7" y="138"/>
                  <a:pt x="11" y="139"/>
                </a:cubicBezTo>
                <a:cubicBezTo>
                  <a:pt x="48" y="145"/>
                  <a:pt x="86" y="145"/>
                  <a:pt x="123" y="139"/>
                </a:cubicBezTo>
                <a:cubicBezTo>
                  <a:pt x="127" y="138"/>
                  <a:pt x="131" y="133"/>
                  <a:pt x="132" y="129"/>
                </a:cubicBezTo>
                <a:cubicBezTo>
                  <a:pt x="132" y="123"/>
                  <a:pt x="133" y="118"/>
                  <a:pt x="133" y="113"/>
                </a:cubicBezTo>
                <a:cubicBezTo>
                  <a:pt x="134" y="108"/>
                  <a:pt x="131" y="102"/>
                  <a:pt x="126" y="100"/>
                </a:cubicBezTo>
                <a:close/>
              </a:path>
            </a:pathLst>
          </a:custGeom>
          <a:solidFill>
            <a:srgbClr val="7C233E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Freeform 306"/>
          <p:cNvSpPr>
            <a:spLocks noEditPoints="1"/>
          </p:cNvSpPr>
          <p:nvPr/>
        </p:nvSpPr>
        <p:spPr bwMode="auto">
          <a:xfrm>
            <a:off x="3428089" y="2928339"/>
            <a:ext cx="253250" cy="343052"/>
          </a:xfrm>
          <a:custGeom>
            <a:avLst/>
            <a:gdLst>
              <a:gd name="T0" fmla="*/ 0 w 106"/>
              <a:gd name="T1" fmla="*/ 53 h 156"/>
              <a:gd name="T2" fmla="*/ 52 w 106"/>
              <a:gd name="T3" fmla="*/ 0 h 156"/>
              <a:gd name="T4" fmla="*/ 106 w 106"/>
              <a:gd name="T5" fmla="*/ 42 h 156"/>
              <a:gd name="T6" fmla="*/ 67 w 106"/>
              <a:gd name="T7" fmla="*/ 103 h 156"/>
              <a:gd name="T8" fmla="*/ 67 w 106"/>
              <a:gd name="T9" fmla="*/ 111 h 156"/>
              <a:gd name="T10" fmla="*/ 38 w 106"/>
              <a:gd name="T11" fmla="*/ 111 h 156"/>
              <a:gd name="T12" fmla="*/ 38 w 106"/>
              <a:gd name="T13" fmla="*/ 101 h 156"/>
              <a:gd name="T14" fmla="*/ 72 w 106"/>
              <a:gd name="T15" fmla="*/ 45 h 156"/>
              <a:gd name="T16" fmla="*/ 54 w 106"/>
              <a:gd name="T17" fmla="*/ 25 h 156"/>
              <a:gd name="T18" fmla="*/ 32 w 106"/>
              <a:gd name="T19" fmla="*/ 53 h 156"/>
              <a:gd name="T20" fmla="*/ 0 w 106"/>
              <a:gd name="T21" fmla="*/ 53 h 156"/>
              <a:gd name="T22" fmla="*/ 35 w 106"/>
              <a:gd name="T23" fmla="*/ 124 h 156"/>
              <a:gd name="T24" fmla="*/ 68 w 106"/>
              <a:gd name="T25" fmla="*/ 124 h 156"/>
              <a:gd name="T26" fmla="*/ 68 w 106"/>
              <a:gd name="T27" fmla="*/ 156 h 156"/>
              <a:gd name="T28" fmla="*/ 35 w 106"/>
              <a:gd name="T29" fmla="*/ 156 h 156"/>
              <a:gd name="T30" fmla="*/ 35 w 106"/>
              <a:gd name="T31" fmla="*/ 124 h 1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06" h="156">
                <a:moveTo>
                  <a:pt x="0" y="53"/>
                </a:moveTo>
                <a:cubicBezTo>
                  <a:pt x="1" y="23"/>
                  <a:pt x="21" y="0"/>
                  <a:pt x="52" y="0"/>
                </a:cubicBezTo>
                <a:cubicBezTo>
                  <a:pt x="93" y="0"/>
                  <a:pt x="106" y="25"/>
                  <a:pt x="106" y="42"/>
                </a:cubicBezTo>
                <a:cubicBezTo>
                  <a:pt x="106" y="82"/>
                  <a:pt x="70" y="77"/>
                  <a:pt x="67" y="103"/>
                </a:cubicBezTo>
                <a:cubicBezTo>
                  <a:pt x="67" y="111"/>
                  <a:pt x="67" y="111"/>
                  <a:pt x="67" y="111"/>
                </a:cubicBezTo>
                <a:cubicBezTo>
                  <a:pt x="38" y="111"/>
                  <a:pt x="38" y="111"/>
                  <a:pt x="38" y="111"/>
                </a:cubicBezTo>
                <a:cubicBezTo>
                  <a:pt x="38" y="101"/>
                  <a:pt x="38" y="101"/>
                  <a:pt x="38" y="101"/>
                </a:cubicBezTo>
                <a:cubicBezTo>
                  <a:pt x="41" y="64"/>
                  <a:pt x="73" y="68"/>
                  <a:pt x="72" y="45"/>
                </a:cubicBezTo>
                <a:cubicBezTo>
                  <a:pt x="72" y="32"/>
                  <a:pt x="65" y="25"/>
                  <a:pt x="54" y="25"/>
                </a:cubicBezTo>
                <a:cubicBezTo>
                  <a:pt x="39" y="25"/>
                  <a:pt x="32" y="38"/>
                  <a:pt x="32" y="53"/>
                </a:cubicBezTo>
                <a:lnTo>
                  <a:pt x="0" y="53"/>
                </a:lnTo>
                <a:close/>
                <a:moveTo>
                  <a:pt x="35" y="124"/>
                </a:moveTo>
                <a:cubicBezTo>
                  <a:pt x="68" y="124"/>
                  <a:pt x="68" y="124"/>
                  <a:pt x="68" y="124"/>
                </a:cubicBezTo>
                <a:cubicBezTo>
                  <a:pt x="68" y="156"/>
                  <a:pt x="68" y="156"/>
                  <a:pt x="68" y="156"/>
                </a:cubicBezTo>
                <a:cubicBezTo>
                  <a:pt x="35" y="156"/>
                  <a:pt x="35" y="156"/>
                  <a:pt x="35" y="156"/>
                </a:cubicBezTo>
                <a:lnTo>
                  <a:pt x="35" y="124"/>
                </a:lnTo>
                <a:close/>
              </a:path>
            </a:pathLst>
          </a:custGeom>
          <a:solidFill>
            <a:srgbClr val="7C233E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Freeform 306"/>
          <p:cNvSpPr>
            <a:spLocks noEditPoints="1"/>
          </p:cNvSpPr>
          <p:nvPr/>
        </p:nvSpPr>
        <p:spPr bwMode="auto">
          <a:xfrm>
            <a:off x="2555571" y="2214505"/>
            <a:ext cx="639658" cy="713834"/>
          </a:xfrm>
          <a:custGeom>
            <a:avLst/>
            <a:gdLst>
              <a:gd name="T0" fmla="*/ 0 w 106"/>
              <a:gd name="T1" fmla="*/ 53 h 156"/>
              <a:gd name="T2" fmla="*/ 52 w 106"/>
              <a:gd name="T3" fmla="*/ 0 h 156"/>
              <a:gd name="T4" fmla="*/ 106 w 106"/>
              <a:gd name="T5" fmla="*/ 42 h 156"/>
              <a:gd name="T6" fmla="*/ 67 w 106"/>
              <a:gd name="T7" fmla="*/ 103 h 156"/>
              <a:gd name="T8" fmla="*/ 67 w 106"/>
              <a:gd name="T9" fmla="*/ 111 h 156"/>
              <a:gd name="T10" fmla="*/ 38 w 106"/>
              <a:gd name="T11" fmla="*/ 111 h 156"/>
              <a:gd name="T12" fmla="*/ 38 w 106"/>
              <a:gd name="T13" fmla="*/ 101 h 156"/>
              <a:gd name="T14" fmla="*/ 72 w 106"/>
              <a:gd name="T15" fmla="*/ 45 h 156"/>
              <a:gd name="T16" fmla="*/ 54 w 106"/>
              <a:gd name="T17" fmla="*/ 25 h 156"/>
              <a:gd name="T18" fmla="*/ 32 w 106"/>
              <a:gd name="T19" fmla="*/ 53 h 156"/>
              <a:gd name="T20" fmla="*/ 0 w 106"/>
              <a:gd name="T21" fmla="*/ 53 h 156"/>
              <a:gd name="T22" fmla="*/ 35 w 106"/>
              <a:gd name="T23" fmla="*/ 124 h 156"/>
              <a:gd name="T24" fmla="*/ 68 w 106"/>
              <a:gd name="T25" fmla="*/ 124 h 156"/>
              <a:gd name="T26" fmla="*/ 68 w 106"/>
              <a:gd name="T27" fmla="*/ 156 h 156"/>
              <a:gd name="T28" fmla="*/ 35 w 106"/>
              <a:gd name="T29" fmla="*/ 156 h 156"/>
              <a:gd name="T30" fmla="*/ 35 w 106"/>
              <a:gd name="T31" fmla="*/ 124 h 1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06" h="156">
                <a:moveTo>
                  <a:pt x="0" y="53"/>
                </a:moveTo>
                <a:cubicBezTo>
                  <a:pt x="1" y="23"/>
                  <a:pt x="21" y="0"/>
                  <a:pt x="52" y="0"/>
                </a:cubicBezTo>
                <a:cubicBezTo>
                  <a:pt x="93" y="0"/>
                  <a:pt x="106" y="25"/>
                  <a:pt x="106" y="42"/>
                </a:cubicBezTo>
                <a:cubicBezTo>
                  <a:pt x="106" y="82"/>
                  <a:pt x="70" y="77"/>
                  <a:pt x="67" y="103"/>
                </a:cubicBezTo>
                <a:cubicBezTo>
                  <a:pt x="67" y="111"/>
                  <a:pt x="67" y="111"/>
                  <a:pt x="67" y="111"/>
                </a:cubicBezTo>
                <a:cubicBezTo>
                  <a:pt x="38" y="111"/>
                  <a:pt x="38" y="111"/>
                  <a:pt x="38" y="111"/>
                </a:cubicBezTo>
                <a:cubicBezTo>
                  <a:pt x="38" y="101"/>
                  <a:pt x="38" y="101"/>
                  <a:pt x="38" y="101"/>
                </a:cubicBezTo>
                <a:cubicBezTo>
                  <a:pt x="41" y="64"/>
                  <a:pt x="73" y="68"/>
                  <a:pt x="72" y="45"/>
                </a:cubicBezTo>
                <a:cubicBezTo>
                  <a:pt x="72" y="32"/>
                  <a:pt x="65" y="25"/>
                  <a:pt x="54" y="25"/>
                </a:cubicBezTo>
                <a:cubicBezTo>
                  <a:pt x="39" y="25"/>
                  <a:pt x="32" y="38"/>
                  <a:pt x="32" y="53"/>
                </a:cubicBezTo>
                <a:lnTo>
                  <a:pt x="0" y="53"/>
                </a:lnTo>
                <a:close/>
                <a:moveTo>
                  <a:pt x="35" y="124"/>
                </a:moveTo>
                <a:cubicBezTo>
                  <a:pt x="68" y="124"/>
                  <a:pt x="68" y="124"/>
                  <a:pt x="68" y="124"/>
                </a:cubicBezTo>
                <a:cubicBezTo>
                  <a:pt x="68" y="156"/>
                  <a:pt x="68" y="156"/>
                  <a:pt x="68" y="156"/>
                </a:cubicBezTo>
                <a:cubicBezTo>
                  <a:pt x="35" y="156"/>
                  <a:pt x="35" y="156"/>
                  <a:pt x="35" y="156"/>
                </a:cubicBezTo>
                <a:lnTo>
                  <a:pt x="35" y="124"/>
                </a:lnTo>
                <a:close/>
              </a:path>
            </a:pathLst>
          </a:custGeom>
          <a:solidFill>
            <a:srgbClr val="7C233E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Freeform 306"/>
          <p:cNvSpPr>
            <a:spLocks noEditPoints="1"/>
          </p:cNvSpPr>
          <p:nvPr/>
        </p:nvSpPr>
        <p:spPr bwMode="auto">
          <a:xfrm>
            <a:off x="2171464" y="2861087"/>
            <a:ext cx="229664" cy="338531"/>
          </a:xfrm>
          <a:custGeom>
            <a:avLst/>
            <a:gdLst>
              <a:gd name="T0" fmla="*/ 0 w 106"/>
              <a:gd name="T1" fmla="*/ 53 h 156"/>
              <a:gd name="T2" fmla="*/ 52 w 106"/>
              <a:gd name="T3" fmla="*/ 0 h 156"/>
              <a:gd name="T4" fmla="*/ 106 w 106"/>
              <a:gd name="T5" fmla="*/ 42 h 156"/>
              <a:gd name="T6" fmla="*/ 67 w 106"/>
              <a:gd name="T7" fmla="*/ 103 h 156"/>
              <a:gd name="T8" fmla="*/ 67 w 106"/>
              <a:gd name="T9" fmla="*/ 111 h 156"/>
              <a:gd name="T10" fmla="*/ 38 w 106"/>
              <a:gd name="T11" fmla="*/ 111 h 156"/>
              <a:gd name="T12" fmla="*/ 38 w 106"/>
              <a:gd name="T13" fmla="*/ 101 h 156"/>
              <a:gd name="T14" fmla="*/ 72 w 106"/>
              <a:gd name="T15" fmla="*/ 45 h 156"/>
              <a:gd name="T16" fmla="*/ 54 w 106"/>
              <a:gd name="T17" fmla="*/ 25 h 156"/>
              <a:gd name="T18" fmla="*/ 32 w 106"/>
              <a:gd name="T19" fmla="*/ 53 h 156"/>
              <a:gd name="T20" fmla="*/ 0 w 106"/>
              <a:gd name="T21" fmla="*/ 53 h 156"/>
              <a:gd name="T22" fmla="*/ 35 w 106"/>
              <a:gd name="T23" fmla="*/ 124 h 156"/>
              <a:gd name="T24" fmla="*/ 68 w 106"/>
              <a:gd name="T25" fmla="*/ 124 h 156"/>
              <a:gd name="T26" fmla="*/ 68 w 106"/>
              <a:gd name="T27" fmla="*/ 156 h 156"/>
              <a:gd name="T28" fmla="*/ 35 w 106"/>
              <a:gd name="T29" fmla="*/ 156 h 156"/>
              <a:gd name="T30" fmla="*/ 35 w 106"/>
              <a:gd name="T31" fmla="*/ 124 h 1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06" h="156">
                <a:moveTo>
                  <a:pt x="0" y="53"/>
                </a:moveTo>
                <a:cubicBezTo>
                  <a:pt x="1" y="23"/>
                  <a:pt x="21" y="0"/>
                  <a:pt x="52" y="0"/>
                </a:cubicBezTo>
                <a:cubicBezTo>
                  <a:pt x="93" y="0"/>
                  <a:pt x="106" y="25"/>
                  <a:pt x="106" y="42"/>
                </a:cubicBezTo>
                <a:cubicBezTo>
                  <a:pt x="106" y="82"/>
                  <a:pt x="70" y="77"/>
                  <a:pt x="67" y="103"/>
                </a:cubicBezTo>
                <a:cubicBezTo>
                  <a:pt x="67" y="111"/>
                  <a:pt x="67" y="111"/>
                  <a:pt x="67" y="111"/>
                </a:cubicBezTo>
                <a:cubicBezTo>
                  <a:pt x="38" y="111"/>
                  <a:pt x="38" y="111"/>
                  <a:pt x="38" y="111"/>
                </a:cubicBezTo>
                <a:cubicBezTo>
                  <a:pt x="38" y="101"/>
                  <a:pt x="38" y="101"/>
                  <a:pt x="38" y="101"/>
                </a:cubicBezTo>
                <a:cubicBezTo>
                  <a:pt x="41" y="64"/>
                  <a:pt x="73" y="68"/>
                  <a:pt x="72" y="45"/>
                </a:cubicBezTo>
                <a:cubicBezTo>
                  <a:pt x="72" y="32"/>
                  <a:pt x="65" y="25"/>
                  <a:pt x="54" y="25"/>
                </a:cubicBezTo>
                <a:cubicBezTo>
                  <a:pt x="39" y="25"/>
                  <a:pt x="32" y="38"/>
                  <a:pt x="32" y="53"/>
                </a:cubicBezTo>
                <a:lnTo>
                  <a:pt x="0" y="53"/>
                </a:lnTo>
                <a:close/>
                <a:moveTo>
                  <a:pt x="35" y="124"/>
                </a:moveTo>
                <a:cubicBezTo>
                  <a:pt x="68" y="124"/>
                  <a:pt x="68" y="124"/>
                  <a:pt x="68" y="124"/>
                </a:cubicBezTo>
                <a:cubicBezTo>
                  <a:pt x="68" y="156"/>
                  <a:pt x="68" y="156"/>
                  <a:pt x="68" y="156"/>
                </a:cubicBezTo>
                <a:cubicBezTo>
                  <a:pt x="35" y="156"/>
                  <a:pt x="35" y="156"/>
                  <a:pt x="35" y="156"/>
                </a:cubicBezTo>
                <a:lnTo>
                  <a:pt x="35" y="124"/>
                </a:lnTo>
                <a:close/>
              </a:path>
            </a:pathLst>
          </a:custGeom>
          <a:solidFill>
            <a:srgbClr val="7C233E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云形标注 1"/>
          <p:cNvSpPr/>
          <p:nvPr/>
        </p:nvSpPr>
        <p:spPr>
          <a:xfrm>
            <a:off x="4023167" y="1137832"/>
            <a:ext cx="3196206" cy="1317653"/>
          </a:xfrm>
          <a:prstGeom prst="cloudCallout">
            <a:avLst/>
          </a:prstGeom>
          <a:solidFill>
            <a:srgbClr val="7C23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24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317067" y="1565825"/>
            <a:ext cx="26084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如何实现测频率</a:t>
            </a:r>
            <a:endParaRPr lang="zh-CN" altLang="en-US" sz="24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14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58774"/>
      </p:ext>
    </p:extLst>
  </p:cSld>
  <p:clrMapOvr>
    <a:masterClrMapping/>
  </p:clrMapOvr>
  <p:transition advTm="3306">
    <p:wip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7C23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51774" y="93911"/>
            <a:ext cx="1280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论文绪论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13047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1324496" y="93911"/>
            <a:ext cx="1295400" cy="369332"/>
          </a:xfrm>
          <a:prstGeom prst="rect">
            <a:avLst/>
          </a:prstGeom>
          <a:solidFill>
            <a:srgbClr val="7C233E"/>
          </a:solidFill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原理研究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639640" y="87610"/>
            <a:ext cx="12954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pc="3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endParaRPr lang="zh-HK" altLang="en-US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4043710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无线传输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403317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试验分析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676292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5308762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6698717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2998617" y="403265"/>
            <a:ext cx="1082189" cy="307777"/>
          </a:xfrm>
          <a:prstGeom prst="rect">
            <a:avLst/>
          </a:prstGeom>
          <a:solidFill>
            <a:schemeClr val="bg1"/>
          </a:solidFill>
          <a:ln w="28575">
            <a:solidFill>
              <a:srgbClr val="7C233E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机械设计</a:t>
            </a:r>
            <a:endParaRPr lang="zh-HK" altLang="en-US" sz="1400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3" name="图片 22" descr="\\mcrc\个人文件夹\2015-舒俊\00-毕业设计\00-机械图\外壳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289" y="1844650"/>
            <a:ext cx="5609230" cy="3126899"/>
          </a:xfrm>
          <a:prstGeom prst="rect">
            <a:avLst/>
          </a:prstGeom>
          <a:noFill/>
          <a:ln w="28575">
            <a:solidFill>
              <a:srgbClr val="7C233E"/>
            </a:solidFill>
          </a:ln>
        </p:spPr>
      </p:pic>
      <p:sp>
        <p:nvSpPr>
          <p:cNvPr id="45" name="文本框 44"/>
          <p:cNvSpPr txBox="1"/>
          <p:nvPr/>
        </p:nvSpPr>
        <p:spPr>
          <a:xfrm>
            <a:off x="3881566" y="5081120"/>
            <a:ext cx="1539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 smtClean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机械结构图</a:t>
            </a:r>
            <a:endParaRPr lang="zh-CN" altLang="en-US" b="1" dirty="0">
              <a:solidFill>
                <a:srgbClr val="7C23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15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332826"/>
      </p:ext>
    </p:extLst>
  </p:cSld>
  <p:clrMapOvr>
    <a:masterClrMapping/>
  </p:clrMapOvr>
  <p:transition advTm="9601">
    <p:wip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7C23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51774" y="93911"/>
            <a:ext cx="1280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论文绪论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13047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1324496" y="93911"/>
            <a:ext cx="1295400" cy="369332"/>
          </a:xfrm>
          <a:prstGeom prst="rect">
            <a:avLst/>
          </a:prstGeom>
          <a:solidFill>
            <a:srgbClr val="7C233E"/>
          </a:solidFill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原理研究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639640" y="87610"/>
            <a:ext cx="12954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pc="3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endParaRPr lang="zh-HK" altLang="en-US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4043710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无线传输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403317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试验分析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676292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5308762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6698717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2998617" y="403114"/>
            <a:ext cx="1082189" cy="307777"/>
          </a:xfrm>
          <a:prstGeom prst="rect">
            <a:avLst/>
          </a:prstGeom>
          <a:solidFill>
            <a:schemeClr val="bg1"/>
          </a:solidFill>
          <a:ln w="28575">
            <a:solidFill>
              <a:srgbClr val="7C233E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电路设计</a:t>
            </a:r>
            <a:endParaRPr lang="zh-HK" altLang="en-US" sz="1400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3" name="对象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91219493"/>
              </p:ext>
            </p:extLst>
          </p:nvPr>
        </p:nvGraphicFramePr>
        <p:xfrm>
          <a:off x="1614591" y="1278762"/>
          <a:ext cx="6089200" cy="4271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71" name="Visio" r:id="rId3" imgW="4610089" imgH="3228930" progId="Visio.Drawing.15">
                  <p:embed/>
                </p:oleObj>
              </mc:Choice>
              <mc:Fallback>
                <p:oleObj name="Visio" r:id="rId3" imgW="4610089" imgH="3228930" progId="Visio.Drawing.15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4591" y="1278762"/>
                        <a:ext cx="6089200" cy="4271725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rgbClr val="7C233E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16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3728151" y="5584269"/>
            <a:ext cx="2041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 smtClean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电路框架图</a:t>
            </a:r>
            <a:endParaRPr lang="zh-CN" altLang="en-US" b="1" dirty="0">
              <a:solidFill>
                <a:srgbClr val="7C23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05959239"/>
      </p:ext>
    </p:extLst>
  </p:cSld>
  <p:clrMapOvr>
    <a:masterClrMapping/>
  </p:clrMapOvr>
  <p:transition advTm="33245">
    <p:wip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7C23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51774" y="93911"/>
            <a:ext cx="1280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论文绪论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13047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1324496" y="93911"/>
            <a:ext cx="1295400" cy="369332"/>
          </a:xfrm>
          <a:prstGeom prst="rect">
            <a:avLst/>
          </a:prstGeom>
          <a:solidFill>
            <a:srgbClr val="7C233E"/>
          </a:solidFill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原理研究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639640" y="87610"/>
            <a:ext cx="12954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pc="3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endParaRPr lang="zh-HK" altLang="en-US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4043710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无线传输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403317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试验分析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676292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5308762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6698717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2998617" y="403265"/>
            <a:ext cx="1082189" cy="307777"/>
          </a:xfrm>
          <a:prstGeom prst="rect">
            <a:avLst/>
          </a:prstGeom>
          <a:solidFill>
            <a:schemeClr val="bg1"/>
          </a:solidFill>
          <a:ln w="28575">
            <a:solidFill>
              <a:srgbClr val="7C233E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软件设计</a:t>
            </a:r>
            <a:endParaRPr lang="zh-HK" altLang="en-US" sz="1400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2991316" y="1676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16707937"/>
              </p:ext>
            </p:extLst>
          </p:nvPr>
        </p:nvGraphicFramePr>
        <p:xfrm>
          <a:off x="1222172" y="1363163"/>
          <a:ext cx="3761896" cy="42595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1" name="Visio" r:id="rId3" imgW="3152722" imgH="3686310" progId="Visio.Drawing.15">
                  <p:embed/>
                </p:oleObj>
              </mc:Choice>
              <mc:Fallback>
                <p:oleObj name="Visio" r:id="rId3" imgW="3152722" imgH="3686310" progId="Visio.Drawing.15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22172" y="1363163"/>
                        <a:ext cx="3761896" cy="4259580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rgbClr val="7C233E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0" name="矩形 19"/>
              <p:cNvSpPr/>
              <p:nvPr/>
            </p:nvSpPr>
            <p:spPr>
              <a:xfrm>
                <a:off x="5432454" y="2397966"/>
                <a:ext cx="2660937" cy="18955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zh-CN" altLang="en-US" sz="1600" dirty="0" smtClean="0">
                    <a:solidFill>
                      <a:srgbClr val="66666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第一次频率扫描间隔为</a:t>
                </a:r>
                <a14:m>
                  <m:oMath xmlns:m="http://schemas.openxmlformats.org/officeDocument/2006/math">
                    <m:r>
                      <a:rPr lang="zh-CN" altLang="en-US" sz="1600" i="1" smtClean="0">
                        <a:solidFill>
                          <a:srgbClr val="666666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∆</m:t>
                    </m:r>
                    <m:r>
                      <a:rPr lang="en-US" altLang="zh-CN" sz="1600" b="0" i="1" smtClean="0">
                        <a:solidFill>
                          <a:srgbClr val="666666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𝑓</m:t>
                    </m:r>
                    <m:r>
                      <a:rPr lang="en-US" altLang="zh-CN" sz="1600" b="0" i="1" smtClean="0">
                        <a:solidFill>
                          <a:srgbClr val="666666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=200</m:t>
                    </m:r>
                    <m:r>
                      <a:rPr lang="en-US" altLang="zh-CN" sz="1600" b="0" i="1" smtClean="0">
                        <a:solidFill>
                          <a:srgbClr val="666666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𝐻𝑧</m:t>
                    </m:r>
                  </m:oMath>
                </a14:m>
                <a:r>
                  <a:rPr lang="zh-CN" altLang="en-US" sz="1600" dirty="0" smtClean="0">
                    <a:solidFill>
                      <a:srgbClr val="66666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，确定大致频率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smtClean="0">
                            <a:solidFill>
                              <a:srgbClr val="666666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solidFill>
                              <a:srgbClr val="666666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𝑓</m:t>
                        </m:r>
                      </m:e>
                      <m:sub>
                        <m:r>
                          <a:rPr lang="en-US" altLang="zh-CN" sz="1600" b="0" i="1" smtClean="0">
                            <a:solidFill>
                              <a:srgbClr val="666666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zh-CN" altLang="en-US" sz="1600" dirty="0" smtClean="0">
                    <a:solidFill>
                      <a:srgbClr val="66666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后；第二次扫描范围为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solidFill>
                              <a:srgbClr val="666666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1600" i="1">
                            <a:solidFill>
                              <a:srgbClr val="666666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𝑓</m:t>
                        </m:r>
                      </m:e>
                      <m:sub>
                        <m:r>
                          <a:rPr lang="en-US" altLang="zh-CN" sz="1600" i="1">
                            <a:solidFill>
                              <a:srgbClr val="666666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𝑚𝑎𝑥</m:t>
                        </m:r>
                      </m:sub>
                    </m:sSub>
                    <m:r>
                      <a:rPr lang="en-US" altLang="zh-CN" sz="1600" i="1">
                        <a:solidFill>
                          <a:srgbClr val="666666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−</m:t>
                    </m:r>
                    <m:r>
                      <a:rPr lang="en-US" altLang="zh-CN" sz="1600" b="0" i="1" smtClean="0">
                        <a:solidFill>
                          <a:srgbClr val="666666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2</m:t>
                    </m:r>
                    <m:r>
                      <a:rPr lang="zh-CN" altLang="en-US" sz="1600" i="1">
                        <a:solidFill>
                          <a:srgbClr val="666666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∆</m:t>
                    </m:r>
                    <m:r>
                      <a:rPr lang="en-US" altLang="zh-CN" sz="1600" i="1">
                        <a:solidFill>
                          <a:srgbClr val="666666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𝑓</m:t>
                    </m:r>
                    <m:r>
                      <m:rPr>
                        <m:nor/>
                      </m:rPr>
                      <a:rPr lang="en-US" altLang="zh-CN" sz="1600" dirty="0">
                        <a:solidFill>
                          <a:srgbClr val="666666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m:t>~</m:t>
                    </m:r>
                    <m:sSub>
                      <m:sSubPr>
                        <m:ctrlPr>
                          <a:rPr lang="en-US" altLang="zh-CN" sz="1600" i="1">
                            <a:solidFill>
                              <a:srgbClr val="666666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1600" i="1">
                            <a:solidFill>
                              <a:srgbClr val="666666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𝑓</m:t>
                        </m:r>
                      </m:e>
                      <m:sub>
                        <m:r>
                          <a:rPr lang="en-US" altLang="zh-CN" sz="1600" i="1">
                            <a:solidFill>
                              <a:srgbClr val="666666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𝑚𝑎𝑥</m:t>
                        </m:r>
                      </m:sub>
                    </m:sSub>
                    <m:r>
                      <m:rPr>
                        <m:nor/>
                      </m:rPr>
                      <a:rPr lang="en-US" altLang="zh-CN" sz="1600" dirty="0">
                        <a:solidFill>
                          <a:srgbClr val="666666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+</m:t>
                    </m:r>
                    <m:r>
                      <a:rPr lang="en-US" altLang="zh-CN" sz="1600" b="0" i="1" dirty="0" smtClean="0">
                        <a:solidFill>
                          <a:srgbClr val="666666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2</m:t>
                    </m:r>
                    <m:r>
                      <a:rPr lang="zh-CN" altLang="en-US" sz="1600" i="1">
                        <a:solidFill>
                          <a:srgbClr val="666666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∆</m:t>
                    </m:r>
                    <m:r>
                      <a:rPr lang="en-US" altLang="zh-CN" sz="1600" i="1">
                        <a:solidFill>
                          <a:srgbClr val="666666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𝑓</m:t>
                    </m:r>
                  </m:oMath>
                </a14:m>
                <a:r>
                  <a:rPr lang="zh-CN" altLang="en-US" sz="1600" dirty="0" smtClean="0">
                    <a:solidFill>
                      <a:srgbClr val="66666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</a:t>
                </a:r>
                <a:r>
                  <a:rPr lang="zh-CN" altLang="en-US" sz="1600" dirty="0">
                    <a:solidFill>
                      <a:srgbClr val="666666"/>
                    </a:solidFill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sz="1600" i="1">
                        <a:solidFill>
                          <a:srgbClr val="666666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∆</m:t>
                    </m:r>
                    <m:r>
                      <a:rPr lang="en-US" altLang="zh-CN" sz="1600" i="1">
                        <a:solidFill>
                          <a:srgbClr val="666666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𝑓</m:t>
                    </m:r>
                    <m:r>
                      <a:rPr lang="en-US" altLang="zh-CN" sz="1600" i="1">
                        <a:solidFill>
                          <a:srgbClr val="666666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=50</m:t>
                    </m:r>
                    <m:r>
                      <a:rPr lang="en-US" altLang="zh-CN" sz="1600" i="1">
                        <a:solidFill>
                          <a:srgbClr val="666666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𝐻𝑧</m:t>
                    </m:r>
                  </m:oMath>
                </a14:m>
                <a:r>
                  <a:rPr lang="zh-CN" altLang="en-US" sz="1600" dirty="0" smtClean="0">
                    <a:solidFill>
                      <a:srgbClr val="66666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</a:t>
                </a:r>
                <a:endParaRPr lang="zh-CN" altLang="en-US" sz="1600" dirty="0">
                  <a:solidFill>
                    <a:srgbClr val="6666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20" name="矩形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2454" y="2397966"/>
                <a:ext cx="2660937" cy="1895519"/>
              </a:xfrm>
              <a:prstGeom prst="rect">
                <a:avLst/>
              </a:prstGeom>
              <a:blipFill rotWithShape="0">
                <a:blip r:embed="rId5"/>
                <a:stretch>
                  <a:fillRect l="-1144" r="-1144" b="-32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17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2182512" y="5733940"/>
            <a:ext cx="1841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 smtClean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两次频率扫描法</a:t>
            </a:r>
            <a:endParaRPr lang="zh-CN" altLang="en-US" b="1" dirty="0">
              <a:solidFill>
                <a:srgbClr val="7C23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94375355"/>
      </p:ext>
    </p:extLst>
  </p:cSld>
  <p:clrMapOvr>
    <a:masterClrMapping/>
  </p:clrMapOvr>
  <p:transition advTm="61023">
    <p:wip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直接连接符 30"/>
          <p:cNvCxnSpPr/>
          <p:nvPr/>
        </p:nvCxnSpPr>
        <p:spPr>
          <a:xfrm>
            <a:off x="12048767" y="1551265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Freeform 144"/>
          <p:cNvSpPr>
            <a:spLocks/>
          </p:cNvSpPr>
          <p:nvPr/>
        </p:nvSpPr>
        <p:spPr bwMode="auto">
          <a:xfrm>
            <a:off x="1986683" y="3199618"/>
            <a:ext cx="2036484" cy="2009946"/>
          </a:xfrm>
          <a:custGeom>
            <a:avLst/>
            <a:gdLst>
              <a:gd name="T0" fmla="*/ 126 w 134"/>
              <a:gd name="T1" fmla="*/ 100 h 145"/>
              <a:gd name="T2" fmla="*/ 83 w 134"/>
              <a:gd name="T3" fmla="*/ 88 h 145"/>
              <a:gd name="T4" fmla="*/ 85 w 134"/>
              <a:gd name="T5" fmla="*/ 77 h 145"/>
              <a:gd name="T6" fmla="*/ 91 w 134"/>
              <a:gd name="T7" fmla="*/ 69 h 145"/>
              <a:gd name="T8" fmla="*/ 92 w 134"/>
              <a:gd name="T9" fmla="*/ 60 h 145"/>
              <a:gd name="T10" fmla="*/ 94 w 134"/>
              <a:gd name="T11" fmla="*/ 60 h 145"/>
              <a:gd name="T12" fmla="*/ 97 w 134"/>
              <a:gd name="T13" fmla="*/ 58 h 145"/>
              <a:gd name="T14" fmla="*/ 98 w 134"/>
              <a:gd name="T15" fmla="*/ 43 h 145"/>
              <a:gd name="T16" fmla="*/ 96 w 134"/>
              <a:gd name="T17" fmla="*/ 40 h 145"/>
              <a:gd name="T18" fmla="*/ 94 w 134"/>
              <a:gd name="T19" fmla="*/ 40 h 145"/>
              <a:gd name="T20" fmla="*/ 95 w 134"/>
              <a:gd name="T21" fmla="*/ 32 h 145"/>
              <a:gd name="T22" fmla="*/ 90 w 134"/>
              <a:gd name="T23" fmla="*/ 10 h 145"/>
              <a:gd name="T24" fmla="*/ 44 w 134"/>
              <a:gd name="T25" fmla="*/ 10 h 145"/>
              <a:gd name="T26" fmla="*/ 39 w 134"/>
              <a:gd name="T27" fmla="*/ 32 h 145"/>
              <a:gd name="T28" fmla="*/ 40 w 134"/>
              <a:gd name="T29" fmla="*/ 40 h 145"/>
              <a:gd name="T30" fmla="*/ 38 w 134"/>
              <a:gd name="T31" fmla="*/ 40 h 145"/>
              <a:gd name="T32" fmla="*/ 35 w 134"/>
              <a:gd name="T33" fmla="*/ 43 h 145"/>
              <a:gd name="T34" fmla="*/ 37 w 134"/>
              <a:gd name="T35" fmla="*/ 58 h 145"/>
              <a:gd name="T36" fmla="*/ 40 w 134"/>
              <a:gd name="T37" fmla="*/ 60 h 145"/>
              <a:gd name="T38" fmla="*/ 42 w 134"/>
              <a:gd name="T39" fmla="*/ 60 h 145"/>
              <a:gd name="T40" fmla="*/ 43 w 134"/>
              <a:gd name="T41" fmla="*/ 69 h 145"/>
              <a:gd name="T42" fmla="*/ 49 w 134"/>
              <a:gd name="T43" fmla="*/ 77 h 145"/>
              <a:gd name="T44" fmla="*/ 50 w 134"/>
              <a:gd name="T45" fmla="*/ 88 h 145"/>
              <a:gd name="T46" fmla="*/ 8 w 134"/>
              <a:gd name="T47" fmla="*/ 100 h 145"/>
              <a:gd name="T48" fmla="*/ 1 w 134"/>
              <a:gd name="T49" fmla="*/ 113 h 145"/>
              <a:gd name="T50" fmla="*/ 2 w 134"/>
              <a:gd name="T51" fmla="*/ 129 h 145"/>
              <a:gd name="T52" fmla="*/ 11 w 134"/>
              <a:gd name="T53" fmla="*/ 139 h 145"/>
              <a:gd name="T54" fmla="*/ 123 w 134"/>
              <a:gd name="T55" fmla="*/ 139 h 145"/>
              <a:gd name="T56" fmla="*/ 132 w 134"/>
              <a:gd name="T57" fmla="*/ 129 h 145"/>
              <a:gd name="T58" fmla="*/ 133 w 134"/>
              <a:gd name="T59" fmla="*/ 113 h 145"/>
              <a:gd name="T60" fmla="*/ 126 w 134"/>
              <a:gd name="T61" fmla="*/ 100 h 1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134" h="145">
                <a:moveTo>
                  <a:pt x="126" y="100"/>
                </a:moveTo>
                <a:cubicBezTo>
                  <a:pt x="113" y="93"/>
                  <a:pt x="98" y="89"/>
                  <a:pt x="83" y="88"/>
                </a:cubicBezTo>
                <a:cubicBezTo>
                  <a:pt x="84" y="84"/>
                  <a:pt x="84" y="81"/>
                  <a:pt x="85" y="77"/>
                </a:cubicBezTo>
                <a:cubicBezTo>
                  <a:pt x="88" y="75"/>
                  <a:pt x="91" y="72"/>
                  <a:pt x="91" y="69"/>
                </a:cubicBezTo>
                <a:cubicBezTo>
                  <a:pt x="91" y="66"/>
                  <a:pt x="92" y="63"/>
                  <a:pt x="92" y="60"/>
                </a:cubicBezTo>
                <a:cubicBezTo>
                  <a:pt x="92" y="60"/>
                  <a:pt x="93" y="60"/>
                  <a:pt x="94" y="60"/>
                </a:cubicBezTo>
                <a:cubicBezTo>
                  <a:pt x="95" y="61"/>
                  <a:pt x="97" y="59"/>
                  <a:pt x="97" y="58"/>
                </a:cubicBezTo>
                <a:cubicBezTo>
                  <a:pt x="98" y="43"/>
                  <a:pt x="98" y="43"/>
                  <a:pt x="98" y="43"/>
                </a:cubicBezTo>
                <a:cubicBezTo>
                  <a:pt x="98" y="41"/>
                  <a:pt x="97" y="40"/>
                  <a:pt x="96" y="40"/>
                </a:cubicBezTo>
                <a:cubicBezTo>
                  <a:pt x="95" y="40"/>
                  <a:pt x="95" y="40"/>
                  <a:pt x="94" y="40"/>
                </a:cubicBezTo>
                <a:cubicBezTo>
                  <a:pt x="94" y="37"/>
                  <a:pt x="95" y="34"/>
                  <a:pt x="95" y="32"/>
                </a:cubicBezTo>
                <a:cubicBezTo>
                  <a:pt x="95" y="28"/>
                  <a:pt x="97" y="17"/>
                  <a:pt x="90" y="10"/>
                </a:cubicBezTo>
                <a:cubicBezTo>
                  <a:pt x="79" y="0"/>
                  <a:pt x="55" y="0"/>
                  <a:pt x="44" y="10"/>
                </a:cubicBezTo>
                <a:cubicBezTo>
                  <a:pt x="36" y="17"/>
                  <a:pt x="38" y="28"/>
                  <a:pt x="39" y="32"/>
                </a:cubicBezTo>
                <a:cubicBezTo>
                  <a:pt x="39" y="34"/>
                  <a:pt x="39" y="37"/>
                  <a:pt x="40" y="40"/>
                </a:cubicBezTo>
                <a:cubicBezTo>
                  <a:pt x="39" y="40"/>
                  <a:pt x="39" y="40"/>
                  <a:pt x="38" y="40"/>
                </a:cubicBezTo>
                <a:cubicBezTo>
                  <a:pt x="36" y="40"/>
                  <a:pt x="35" y="41"/>
                  <a:pt x="35" y="43"/>
                </a:cubicBezTo>
                <a:cubicBezTo>
                  <a:pt x="37" y="58"/>
                  <a:pt x="37" y="58"/>
                  <a:pt x="37" y="58"/>
                </a:cubicBezTo>
                <a:cubicBezTo>
                  <a:pt x="37" y="59"/>
                  <a:pt x="39" y="61"/>
                  <a:pt x="40" y="60"/>
                </a:cubicBezTo>
                <a:cubicBezTo>
                  <a:pt x="41" y="60"/>
                  <a:pt x="41" y="60"/>
                  <a:pt x="42" y="60"/>
                </a:cubicBezTo>
                <a:cubicBezTo>
                  <a:pt x="42" y="63"/>
                  <a:pt x="43" y="66"/>
                  <a:pt x="43" y="69"/>
                </a:cubicBezTo>
                <a:cubicBezTo>
                  <a:pt x="43" y="72"/>
                  <a:pt x="46" y="75"/>
                  <a:pt x="49" y="77"/>
                </a:cubicBezTo>
                <a:cubicBezTo>
                  <a:pt x="49" y="81"/>
                  <a:pt x="50" y="84"/>
                  <a:pt x="50" y="88"/>
                </a:cubicBezTo>
                <a:cubicBezTo>
                  <a:pt x="36" y="89"/>
                  <a:pt x="21" y="93"/>
                  <a:pt x="8" y="100"/>
                </a:cubicBezTo>
                <a:cubicBezTo>
                  <a:pt x="3" y="102"/>
                  <a:pt x="0" y="108"/>
                  <a:pt x="1" y="113"/>
                </a:cubicBezTo>
                <a:cubicBezTo>
                  <a:pt x="1" y="118"/>
                  <a:pt x="2" y="123"/>
                  <a:pt x="2" y="129"/>
                </a:cubicBezTo>
                <a:cubicBezTo>
                  <a:pt x="3" y="133"/>
                  <a:pt x="7" y="138"/>
                  <a:pt x="11" y="139"/>
                </a:cubicBezTo>
                <a:cubicBezTo>
                  <a:pt x="48" y="145"/>
                  <a:pt x="86" y="145"/>
                  <a:pt x="123" y="139"/>
                </a:cubicBezTo>
                <a:cubicBezTo>
                  <a:pt x="127" y="138"/>
                  <a:pt x="131" y="133"/>
                  <a:pt x="132" y="129"/>
                </a:cubicBezTo>
                <a:cubicBezTo>
                  <a:pt x="132" y="123"/>
                  <a:pt x="133" y="118"/>
                  <a:pt x="133" y="113"/>
                </a:cubicBezTo>
                <a:cubicBezTo>
                  <a:pt x="134" y="108"/>
                  <a:pt x="131" y="102"/>
                  <a:pt x="126" y="100"/>
                </a:cubicBezTo>
                <a:close/>
              </a:path>
            </a:pathLst>
          </a:custGeom>
          <a:solidFill>
            <a:srgbClr val="7C233E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Freeform 306"/>
          <p:cNvSpPr>
            <a:spLocks noEditPoints="1"/>
          </p:cNvSpPr>
          <p:nvPr/>
        </p:nvSpPr>
        <p:spPr bwMode="auto">
          <a:xfrm>
            <a:off x="3428089" y="2928339"/>
            <a:ext cx="253250" cy="343052"/>
          </a:xfrm>
          <a:custGeom>
            <a:avLst/>
            <a:gdLst>
              <a:gd name="T0" fmla="*/ 0 w 106"/>
              <a:gd name="T1" fmla="*/ 53 h 156"/>
              <a:gd name="T2" fmla="*/ 52 w 106"/>
              <a:gd name="T3" fmla="*/ 0 h 156"/>
              <a:gd name="T4" fmla="*/ 106 w 106"/>
              <a:gd name="T5" fmla="*/ 42 h 156"/>
              <a:gd name="T6" fmla="*/ 67 w 106"/>
              <a:gd name="T7" fmla="*/ 103 h 156"/>
              <a:gd name="T8" fmla="*/ 67 w 106"/>
              <a:gd name="T9" fmla="*/ 111 h 156"/>
              <a:gd name="T10" fmla="*/ 38 w 106"/>
              <a:gd name="T11" fmla="*/ 111 h 156"/>
              <a:gd name="T12" fmla="*/ 38 w 106"/>
              <a:gd name="T13" fmla="*/ 101 h 156"/>
              <a:gd name="T14" fmla="*/ 72 w 106"/>
              <a:gd name="T15" fmla="*/ 45 h 156"/>
              <a:gd name="T16" fmla="*/ 54 w 106"/>
              <a:gd name="T17" fmla="*/ 25 h 156"/>
              <a:gd name="T18" fmla="*/ 32 w 106"/>
              <a:gd name="T19" fmla="*/ 53 h 156"/>
              <a:gd name="T20" fmla="*/ 0 w 106"/>
              <a:gd name="T21" fmla="*/ 53 h 156"/>
              <a:gd name="T22" fmla="*/ 35 w 106"/>
              <a:gd name="T23" fmla="*/ 124 h 156"/>
              <a:gd name="T24" fmla="*/ 68 w 106"/>
              <a:gd name="T25" fmla="*/ 124 h 156"/>
              <a:gd name="T26" fmla="*/ 68 w 106"/>
              <a:gd name="T27" fmla="*/ 156 h 156"/>
              <a:gd name="T28" fmla="*/ 35 w 106"/>
              <a:gd name="T29" fmla="*/ 156 h 156"/>
              <a:gd name="T30" fmla="*/ 35 w 106"/>
              <a:gd name="T31" fmla="*/ 124 h 1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06" h="156">
                <a:moveTo>
                  <a:pt x="0" y="53"/>
                </a:moveTo>
                <a:cubicBezTo>
                  <a:pt x="1" y="23"/>
                  <a:pt x="21" y="0"/>
                  <a:pt x="52" y="0"/>
                </a:cubicBezTo>
                <a:cubicBezTo>
                  <a:pt x="93" y="0"/>
                  <a:pt x="106" y="25"/>
                  <a:pt x="106" y="42"/>
                </a:cubicBezTo>
                <a:cubicBezTo>
                  <a:pt x="106" y="82"/>
                  <a:pt x="70" y="77"/>
                  <a:pt x="67" y="103"/>
                </a:cubicBezTo>
                <a:cubicBezTo>
                  <a:pt x="67" y="111"/>
                  <a:pt x="67" y="111"/>
                  <a:pt x="67" y="111"/>
                </a:cubicBezTo>
                <a:cubicBezTo>
                  <a:pt x="38" y="111"/>
                  <a:pt x="38" y="111"/>
                  <a:pt x="38" y="111"/>
                </a:cubicBezTo>
                <a:cubicBezTo>
                  <a:pt x="38" y="101"/>
                  <a:pt x="38" y="101"/>
                  <a:pt x="38" y="101"/>
                </a:cubicBezTo>
                <a:cubicBezTo>
                  <a:pt x="41" y="64"/>
                  <a:pt x="73" y="68"/>
                  <a:pt x="72" y="45"/>
                </a:cubicBezTo>
                <a:cubicBezTo>
                  <a:pt x="72" y="32"/>
                  <a:pt x="65" y="25"/>
                  <a:pt x="54" y="25"/>
                </a:cubicBezTo>
                <a:cubicBezTo>
                  <a:pt x="39" y="25"/>
                  <a:pt x="32" y="38"/>
                  <a:pt x="32" y="53"/>
                </a:cubicBezTo>
                <a:lnTo>
                  <a:pt x="0" y="53"/>
                </a:lnTo>
                <a:close/>
                <a:moveTo>
                  <a:pt x="35" y="124"/>
                </a:moveTo>
                <a:cubicBezTo>
                  <a:pt x="68" y="124"/>
                  <a:pt x="68" y="124"/>
                  <a:pt x="68" y="124"/>
                </a:cubicBezTo>
                <a:cubicBezTo>
                  <a:pt x="68" y="156"/>
                  <a:pt x="68" y="156"/>
                  <a:pt x="68" y="156"/>
                </a:cubicBezTo>
                <a:cubicBezTo>
                  <a:pt x="35" y="156"/>
                  <a:pt x="35" y="156"/>
                  <a:pt x="35" y="156"/>
                </a:cubicBezTo>
                <a:lnTo>
                  <a:pt x="35" y="124"/>
                </a:lnTo>
                <a:close/>
              </a:path>
            </a:pathLst>
          </a:custGeom>
          <a:solidFill>
            <a:srgbClr val="7C233E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Freeform 306"/>
          <p:cNvSpPr>
            <a:spLocks noEditPoints="1"/>
          </p:cNvSpPr>
          <p:nvPr/>
        </p:nvSpPr>
        <p:spPr bwMode="auto">
          <a:xfrm>
            <a:off x="2555571" y="2214505"/>
            <a:ext cx="639658" cy="713834"/>
          </a:xfrm>
          <a:custGeom>
            <a:avLst/>
            <a:gdLst>
              <a:gd name="T0" fmla="*/ 0 w 106"/>
              <a:gd name="T1" fmla="*/ 53 h 156"/>
              <a:gd name="T2" fmla="*/ 52 w 106"/>
              <a:gd name="T3" fmla="*/ 0 h 156"/>
              <a:gd name="T4" fmla="*/ 106 w 106"/>
              <a:gd name="T5" fmla="*/ 42 h 156"/>
              <a:gd name="T6" fmla="*/ 67 w 106"/>
              <a:gd name="T7" fmla="*/ 103 h 156"/>
              <a:gd name="T8" fmla="*/ 67 w 106"/>
              <a:gd name="T9" fmla="*/ 111 h 156"/>
              <a:gd name="T10" fmla="*/ 38 w 106"/>
              <a:gd name="T11" fmla="*/ 111 h 156"/>
              <a:gd name="T12" fmla="*/ 38 w 106"/>
              <a:gd name="T13" fmla="*/ 101 h 156"/>
              <a:gd name="T14" fmla="*/ 72 w 106"/>
              <a:gd name="T15" fmla="*/ 45 h 156"/>
              <a:gd name="T16" fmla="*/ 54 w 106"/>
              <a:gd name="T17" fmla="*/ 25 h 156"/>
              <a:gd name="T18" fmla="*/ 32 w 106"/>
              <a:gd name="T19" fmla="*/ 53 h 156"/>
              <a:gd name="T20" fmla="*/ 0 w 106"/>
              <a:gd name="T21" fmla="*/ 53 h 156"/>
              <a:gd name="T22" fmla="*/ 35 w 106"/>
              <a:gd name="T23" fmla="*/ 124 h 156"/>
              <a:gd name="T24" fmla="*/ 68 w 106"/>
              <a:gd name="T25" fmla="*/ 124 h 156"/>
              <a:gd name="T26" fmla="*/ 68 w 106"/>
              <a:gd name="T27" fmla="*/ 156 h 156"/>
              <a:gd name="T28" fmla="*/ 35 w 106"/>
              <a:gd name="T29" fmla="*/ 156 h 156"/>
              <a:gd name="T30" fmla="*/ 35 w 106"/>
              <a:gd name="T31" fmla="*/ 124 h 1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06" h="156">
                <a:moveTo>
                  <a:pt x="0" y="53"/>
                </a:moveTo>
                <a:cubicBezTo>
                  <a:pt x="1" y="23"/>
                  <a:pt x="21" y="0"/>
                  <a:pt x="52" y="0"/>
                </a:cubicBezTo>
                <a:cubicBezTo>
                  <a:pt x="93" y="0"/>
                  <a:pt x="106" y="25"/>
                  <a:pt x="106" y="42"/>
                </a:cubicBezTo>
                <a:cubicBezTo>
                  <a:pt x="106" y="82"/>
                  <a:pt x="70" y="77"/>
                  <a:pt x="67" y="103"/>
                </a:cubicBezTo>
                <a:cubicBezTo>
                  <a:pt x="67" y="111"/>
                  <a:pt x="67" y="111"/>
                  <a:pt x="67" y="111"/>
                </a:cubicBezTo>
                <a:cubicBezTo>
                  <a:pt x="38" y="111"/>
                  <a:pt x="38" y="111"/>
                  <a:pt x="38" y="111"/>
                </a:cubicBezTo>
                <a:cubicBezTo>
                  <a:pt x="38" y="101"/>
                  <a:pt x="38" y="101"/>
                  <a:pt x="38" y="101"/>
                </a:cubicBezTo>
                <a:cubicBezTo>
                  <a:pt x="41" y="64"/>
                  <a:pt x="73" y="68"/>
                  <a:pt x="72" y="45"/>
                </a:cubicBezTo>
                <a:cubicBezTo>
                  <a:pt x="72" y="32"/>
                  <a:pt x="65" y="25"/>
                  <a:pt x="54" y="25"/>
                </a:cubicBezTo>
                <a:cubicBezTo>
                  <a:pt x="39" y="25"/>
                  <a:pt x="32" y="38"/>
                  <a:pt x="32" y="53"/>
                </a:cubicBezTo>
                <a:lnTo>
                  <a:pt x="0" y="53"/>
                </a:lnTo>
                <a:close/>
                <a:moveTo>
                  <a:pt x="35" y="124"/>
                </a:moveTo>
                <a:cubicBezTo>
                  <a:pt x="68" y="124"/>
                  <a:pt x="68" y="124"/>
                  <a:pt x="68" y="124"/>
                </a:cubicBezTo>
                <a:cubicBezTo>
                  <a:pt x="68" y="156"/>
                  <a:pt x="68" y="156"/>
                  <a:pt x="68" y="156"/>
                </a:cubicBezTo>
                <a:cubicBezTo>
                  <a:pt x="35" y="156"/>
                  <a:pt x="35" y="156"/>
                  <a:pt x="35" y="156"/>
                </a:cubicBezTo>
                <a:lnTo>
                  <a:pt x="35" y="124"/>
                </a:lnTo>
                <a:close/>
              </a:path>
            </a:pathLst>
          </a:custGeom>
          <a:solidFill>
            <a:srgbClr val="7C233E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Freeform 306"/>
          <p:cNvSpPr>
            <a:spLocks noEditPoints="1"/>
          </p:cNvSpPr>
          <p:nvPr/>
        </p:nvSpPr>
        <p:spPr bwMode="auto">
          <a:xfrm>
            <a:off x="2171464" y="2861087"/>
            <a:ext cx="229664" cy="338531"/>
          </a:xfrm>
          <a:custGeom>
            <a:avLst/>
            <a:gdLst>
              <a:gd name="T0" fmla="*/ 0 w 106"/>
              <a:gd name="T1" fmla="*/ 53 h 156"/>
              <a:gd name="T2" fmla="*/ 52 w 106"/>
              <a:gd name="T3" fmla="*/ 0 h 156"/>
              <a:gd name="T4" fmla="*/ 106 w 106"/>
              <a:gd name="T5" fmla="*/ 42 h 156"/>
              <a:gd name="T6" fmla="*/ 67 w 106"/>
              <a:gd name="T7" fmla="*/ 103 h 156"/>
              <a:gd name="T8" fmla="*/ 67 w 106"/>
              <a:gd name="T9" fmla="*/ 111 h 156"/>
              <a:gd name="T10" fmla="*/ 38 w 106"/>
              <a:gd name="T11" fmla="*/ 111 h 156"/>
              <a:gd name="T12" fmla="*/ 38 w 106"/>
              <a:gd name="T13" fmla="*/ 101 h 156"/>
              <a:gd name="T14" fmla="*/ 72 w 106"/>
              <a:gd name="T15" fmla="*/ 45 h 156"/>
              <a:gd name="T16" fmla="*/ 54 w 106"/>
              <a:gd name="T17" fmla="*/ 25 h 156"/>
              <a:gd name="T18" fmla="*/ 32 w 106"/>
              <a:gd name="T19" fmla="*/ 53 h 156"/>
              <a:gd name="T20" fmla="*/ 0 w 106"/>
              <a:gd name="T21" fmla="*/ 53 h 156"/>
              <a:gd name="T22" fmla="*/ 35 w 106"/>
              <a:gd name="T23" fmla="*/ 124 h 156"/>
              <a:gd name="T24" fmla="*/ 68 w 106"/>
              <a:gd name="T25" fmla="*/ 124 h 156"/>
              <a:gd name="T26" fmla="*/ 68 w 106"/>
              <a:gd name="T27" fmla="*/ 156 h 156"/>
              <a:gd name="T28" fmla="*/ 35 w 106"/>
              <a:gd name="T29" fmla="*/ 156 h 156"/>
              <a:gd name="T30" fmla="*/ 35 w 106"/>
              <a:gd name="T31" fmla="*/ 124 h 1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06" h="156">
                <a:moveTo>
                  <a:pt x="0" y="53"/>
                </a:moveTo>
                <a:cubicBezTo>
                  <a:pt x="1" y="23"/>
                  <a:pt x="21" y="0"/>
                  <a:pt x="52" y="0"/>
                </a:cubicBezTo>
                <a:cubicBezTo>
                  <a:pt x="93" y="0"/>
                  <a:pt x="106" y="25"/>
                  <a:pt x="106" y="42"/>
                </a:cubicBezTo>
                <a:cubicBezTo>
                  <a:pt x="106" y="82"/>
                  <a:pt x="70" y="77"/>
                  <a:pt x="67" y="103"/>
                </a:cubicBezTo>
                <a:cubicBezTo>
                  <a:pt x="67" y="111"/>
                  <a:pt x="67" y="111"/>
                  <a:pt x="67" y="111"/>
                </a:cubicBezTo>
                <a:cubicBezTo>
                  <a:pt x="38" y="111"/>
                  <a:pt x="38" y="111"/>
                  <a:pt x="38" y="111"/>
                </a:cubicBezTo>
                <a:cubicBezTo>
                  <a:pt x="38" y="101"/>
                  <a:pt x="38" y="101"/>
                  <a:pt x="38" y="101"/>
                </a:cubicBezTo>
                <a:cubicBezTo>
                  <a:pt x="41" y="64"/>
                  <a:pt x="73" y="68"/>
                  <a:pt x="72" y="45"/>
                </a:cubicBezTo>
                <a:cubicBezTo>
                  <a:pt x="72" y="32"/>
                  <a:pt x="65" y="25"/>
                  <a:pt x="54" y="25"/>
                </a:cubicBezTo>
                <a:cubicBezTo>
                  <a:pt x="39" y="25"/>
                  <a:pt x="32" y="38"/>
                  <a:pt x="32" y="53"/>
                </a:cubicBezTo>
                <a:lnTo>
                  <a:pt x="0" y="53"/>
                </a:lnTo>
                <a:close/>
                <a:moveTo>
                  <a:pt x="35" y="124"/>
                </a:moveTo>
                <a:cubicBezTo>
                  <a:pt x="68" y="124"/>
                  <a:pt x="68" y="124"/>
                  <a:pt x="68" y="124"/>
                </a:cubicBezTo>
                <a:cubicBezTo>
                  <a:pt x="68" y="156"/>
                  <a:pt x="68" y="156"/>
                  <a:pt x="68" y="156"/>
                </a:cubicBezTo>
                <a:cubicBezTo>
                  <a:pt x="35" y="156"/>
                  <a:pt x="35" y="156"/>
                  <a:pt x="35" y="156"/>
                </a:cubicBezTo>
                <a:lnTo>
                  <a:pt x="35" y="124"/>
                </a:lnTo>
                <a:close/>
              </a:path>
            </a:pathLst>
          </a:custGeom>
          <a:solidFill>
            <a:srgbClr val="7C233E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云形标注 1"/>
          <p:cNvSpPr/>
          <p:nvPr/>
        </p:nvSpPr>
        <p:spPr>
          <a:xfrm>
            <a:off x="4023167" y="1137832"/>
            <a:ext cx="3196206" cy="1317653"/>
          </a:xfrm>
          <a:prstGeom prst="cloudCallout">
            <a:avLst/>
          </a:prstGeom>
          <a:solidFill>
            <a:srgbClr val="7C23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24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264718" y="1553130"/>
            <a:ext cx="2954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如何识别路面状态</a:t>
            </a:r>
            <a:endParaRPr lang="zh-CN" altLang="en-US" sz="24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/>
              <a:pPr/>
              <a:t>18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4249470006"/>
      </p:ext>
    </p:extLst>
  </p:cSld>
  <p:clrMapOvr>
    <a:masterClrMapping/>
  </p:clrMapOvr>
  <p:transition advTm="3258">
    <p:wip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7C23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51774" y="93911"/>
            <a:ext cx="1280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论文绪论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13047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1324496" y="93911"/>
            <a:ext cx="1295400" cy="369332"/>
          </a:xfrm>
          <a:prstGeom prst="rect">
            <a:avLst/>
          </a:prstGeom>
          <a:solidFill>
            <a:srgbClr val="7C233E"/>
          </a:solidFill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原理研究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639640" y="87610"/>
            <a:ext cx="12954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pc="3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endParaRPr lang="zh-HK" altLang="en-US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4043710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无线传输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403317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试验分析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676292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5308762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6698717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2993443" y="403265"/>
            <a:ext cx="1507323" cy="307777"/>
          </a:xfrm>
          <a:prstGeom prst="rect">
            <a:avLst/>
          </a:prstGeom>
          <a:solidFill>
            <a:schemeClr val="bg1"/>
          </a:solidFill>
          <a:ln w="28575">
            <a:solidFill>
              <a:srgbClr val="7C233E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识别算法设计</a:t>
            </a:r>
            <a:endParaRPr lang="zh-HK" altLang="en-US" sz="1400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3" name="图片 22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4828" y="1822206"/>
            <a:ext cx="3512342" cy="3007989"/>
          </a:xfrm>
          <a:prstGeom prst="rect">
            <a:avLst/>
          </a:prstGeom>
          <a:noFill/>
          <a:ln w="28575">
            <a:solidFill>
              <a:srgbClr val="7C233E"/>
            </a:solidFill>
          </a:ln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19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2136139" y="4949249"/>
            <a:ext cx="2329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 smtClean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路面状态转换关系图</a:t>
            </a:r>
            <a:endParaRPr lang="zh-CN" altLang="en-US" b="1" dirty="0">
              <a:solidFill>
                <a:srgbClr val="7C23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/>
              <p:cNvSpPr/>
              <p:nvPr/>
            </p:nvSpPr>
            <p:spPr>
              <a:xfrm>
                <a:off x="5864851" y="2347995"/>
                <a:ext cx="1796143" cy="193899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zh-CN" altLang="en-US" sz="1600" dirty="0" smtClean="0">
                    <a:solidFill>
                      <a:srgbClr val="66666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稳定状态：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600" b="0" i="1" smtClean="0">
                            <a:solidFill>
                              <a:srgbClr val="666666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1600" b="0" i="1" smtClean="0">
                            <a:solidFill>
                              <a:srgbClr val="666666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𝑓</m:t>
                        </m:r>
                      </m:e>
                      <m:sup>
                        <m:r>
                          <a:rPr lang="en-US" altLang="zh-CN" sz="1600" b="0" i="1" smtClean="0">
                            <a:solidFill>
                              <a:srgbClr val="666666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′</m:t>
                        </m:r>
                      </m:sup>
                    </m:sSup>
                    <m:r>
                      <a:rPr lang="en-US" altLang="zh-CN" sz="1600" i="1">
                        <a:solidFill>
                          <a:srgbClr val="666666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1600" b="0" i="1" smtClean="0">
                        <a:solidFill>
                          <a:srgbClr val="666666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0</m:t>
                    </m:r>
                  </m:oMath>
                </a14:m>
                <a:endParaRPr lang="en-US" altLang="zh-CN" sz="1600" dirty="0" smtClean="0">
                  <a:solidFill>
                    <a:srgbClr val="6666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just">
                  <a:lnSpc>
                    <a:spcPct val="150000"/>
                  </a:lnSpc>
                </a:pPr>
                <a:endParaRPr lang="en-US" altLang="zh-CN" sz="1600" dirty="0">
                  <a:solidFill>
                    <a:srgbClr val="6666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zh-CN" altLang="en-US" sz="1600" dirty="0" smtClean="0">
                    <a:solidFill>
                      <a:srgbClr val="66666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结冰状态：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600" i="1">
                            <a:solidFill>
                              <a:srgbClr val="666666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1600" i="1">
                            <a:solidFill>
                              <a:srgbClr val="666666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𝑓</m:t>
                        </m:r>
                      </m:e>
                      <m:sup>
                        <m:r>
                          <a:rPr lang="en-US" altLang="zh-CN" sz="1600" i="1">
                            <a:solidFill>
                              <a:srgbClr val="666666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′</m:t>
                        </m:r>
                      </m:sup>
                    </m:sSup>
                    <m:r>
                      <a:rPr lang="en-US" altLang="zh-CN" sz="1600" i="1">
                        <a:solidFill>
                          <a:srgbClr val="666666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&gt;0</m:t>
                    </m:r>
                  </m:oMath>
                </a14:m>
                <a:endParaRPr lang="en-US" altLang="zh-CN" sz="1600" dirty="0" smtClean="0">
                  <a:solidFill>
                    <a:srgbClr val="6666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just">
                  <a:lnSpc>
                    <a:spcPct val="150000"/>
                  </a:lnSpc>
                </a:pPr>
                <a:endParaRPr lang="en-US" altLang="zh-CN" sz="1600" dirty="0">
                  <a:solidFill>
                    <a:srgbClr val="6666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zh-CN" altLang="en-US" sz="1600" dirty="0">
                    <a:solidFill>
                      <a:srgbClr val="66666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融</a:t>
                </a:r>
                <a:r>
                  <a:rPr lang="zh-CN" altLang="en-US" sz="1600" dirty="0" smtClean="0">
                    <a:solidFill>
                      <a:srgbClr val="66666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冰</a:t>
                </a:r>
                <a:r>
                  <a:rPr lang="zh-CN" altLang="en-US" sz="1600" dirty="0">
                    <a:solidFill>
                      <a:srgbClr val="66666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状态：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600" i="1">
                            <a:solidFill>
                              <a:srgbClr val="666666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1600" i="1">
                            <a:solidFill>
                              <a:srgbClr val="666666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𝑓</m:t>
                        </m:r>
                      </m:e>
                      <m:sup>
                        <m:r>
                          <a:rPr lang="en-US" altLang="zh-CN" sz="1600" i="1">
                            <a:solidFill>
                              <a:srgbClr val="666666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′</m:t>
                        </m:r>
                      </m:sup>
                    </m:sSup>
                    <m:r>
                      <a:rPr lang="en-US" altLang="zh-CN" sz="1600" i="1">
                        <a:solidFill>
                          <a:srgbClr val="666666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&lt;0</m:t>
                    </m:r>
                  </m:oMath>
                </a14:m>
                <a:endParaRPr lang="zh-CN" altLang="en-US" sz="1600" dirty="0">
                  <a:solidFill>
                    <a:srgbClr val="6666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21" name="矩形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4851" y="2347995"/>
                <a:ext cx="1796143" cy="1938992"/>
              </a:xfrm>
              <a:prstGeom prst="rect">
                <a:avLst/>
              </a:prstGeom>
              <a:blipFill rotWithShape="0">
                <a:blip r:embed="rId3"/>
                <a:stretch>
                  <a:fillRect l="-1695" b="-9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839400"/>
      </p:ext>
    </p:extLst>
  </p:cSld>
  <p:clrMapOvr>
    <a:masterClrMapping/>
  </p:clrMapOvr>
  <p:transition advTm="21596">
    <p:wip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直接连接符 30"/>
          <p:cNvCxnSpPr/>
          <p:nvPr/>
        </p:nvCxnSpPr>
        <p:spPr>
          <a:xfrm>
            <a:off x="12048767" y="1551265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4251960" y="1234440"/>
            <a:ext cx="30480" cy="4602480"/>
          </a:xfrm>
          <a:prstGeom prst="line">
            <a:avLst/>
          </a:prstGeom>
          <a:ln>
            <a:solidFill>
              <a:srgbClr val="0174AB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5449636" y="1424087"/>
            <a:ext cx="17954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论文绪论</a:t>
            </a:r>
            <a:endParaRPr lang="zh-HK" altLang="en-US" sz="2800" b="1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5449636" y="2134589"/>
            <a:ext cx="1795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原理研究</a:t>
            </a:r>
            <a:endParaRPr lang="zh-HK" altLang="en-US" sz="2800" b="1" spc="300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5449636" y="2845091"/>
            <a:ext cx="1795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 smtClean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endParaRPr lang="zh-HK" altLang="en-US" sz="2800" b="1" spc="300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5449635" y="4224847"/>
            <a:ext cx="1795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无线传输</a:t>
            </a:r>
            <a:endParaRPr lang="zh-HK" altLang="en-US" sz="2800" b="1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5449635" y="3514345"/>
            <a:ext cx="1795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试验分析</a:t>
            </a:r>
            <a:endParaRPr lang="zh-HK" altLang="en-US" sz="2800" b="1" spc="300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5449635" y="4976595"/>
            <a:ext cx="1795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  <a:endParaRPr lang="zh-HK" altLang="en-US" sz="2800" b="1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1194199" y="2172321"/>
            <a:ext cx="1947861" cy="1940713"/>
            <a:chOff x="1709739" y="2636838"/>
            <a:chExt cx="1590160" cy="1584325"/>
          </a:xfrm>
          <a:solidFill>
            <a:srgbClr val="7C233E"/>
          </a:solidFill>
          <a:effectLst/>
        </p:grpSpPr>
        <p:sp>
          <p:nvSpPr>
            <p:cNvPr id="9" name="Freeform 6"/>
            <p:cNvSpPr>
              <a:spLocks/>
            </p:cNvSpPr>
            <p:nvPr/>
          </p:nvSpPr>
          <p:spPr bwMode="auto">
            <a:xfrm>
              <a:off x="1709739" y="2636838"/>
              <a:ext cx="1468102" cy="1467130"/>
            </a:xfrm>
            <a:custGeom>
              <a:avLst/>
              <a:gdLst>
                <a:gd name="T0" fmla="*/ 691 w 1276"/>
                <a:gd name="T1" fmla="*/ 1168 h 1274"/>
                <a:gd name="T2" fmla="*/ 662 w 1276"/>
                <a:gd name="T3" fmla="*/ 1267 h 1274"/>
                <a:gd name="T4" fmla="*/ 654 w 1276"/>
                <a:gd name="T5" fmla="*/ 1273 h 1274"/>
                <a:gd name="T6" fmla="*/ 643 w 1276"/>
                <a:gd name="T7" fmla="*/ 1274 h 1274"/>
                <a:gd name="T8" fmla="*/ 172 w 1276"/>
                <a:gd name="T9" fmla="*/ 1274 h 1274"/>
                <a:gd name="T10" fmla="*/ 81 w 1276"/>
                <a:gd name="T11" fmla="*/ 1253 h 1274"/>
                <a:gd name="T12" fmla="*/ 1 w 1276"/>
                <a:gd name="T13" fmla="*/ 1113 h 1274"/>
                <a:gd name="T14" fmla="*/ 0 w 1276"/>
                <a:gd name="T15" fmla="*/ 892 h 1274"/>
                <a:gd name="T16" fmla="*/ 0 w 1276"/>
                <a:gd name="T17" fmla="*/ 170 h 1274"/>
                <a:gd name="T18" fmla="*/ 170 w 1276"/>
                <a:gd name="T19" fmla="*/ 0 h 1274"/>
                <a:gd name="T20" fmla="*/ 1110 w 1276"/>
                <a:gd name="T21" fmla="*/ 0 h 1274"/>
                <a:gd name="T22" fmla="*/ 1273 w 1276"/>
                <a:gd name="T23" fmla="*/ 131 h 1274"/>
                <a:gd name="T24" fmla="*/ 1276 w 1276"/>
                <a:gd name="T25" fmla="*/ 168 h 1274"/>
                <a:gd name="T26" fmla="*/ 1276 w 1276"/>
                <a:gd name="T27" fmla="*/ 629 h 1274"/>
                <a:gd name="T28" fmla="*/ 1275 w 1276"/>
                <a:gd name="T29" fmla="*/ 645 h 1274"/>
                <a:gd name="T30" fmla="*/ 1171 w 1276"/>
                <a:gd name="T31" fmla="*/ 659 h 1274"/>
                <a:gd name="T32" fmla="*/ 1171 w 1276"/>
                <a:gd name="T33" fmla="*/ 214 h 1274"/>
                <a:gd name="T34" fmla="*/ 106 w 1276"/>
                <a:gd name="T35" fmla="*/ 214 h 1274"/>
                <a:gd name="T36" fmla="*/ 106 w 1276"/>
                <a:gd name="T37" fmla="*/ 230 h 1274"/>
                <a:gd name="T38" fmla="*/ 105 w 1276"/>
                <a:gd name="T39" fmla="*/ 1102 h 1274"/>
                <a:gd name="T40" fmla="*/ 171 w 1276"/>
                <a:gd name="T41" fmla="*/ 1168 h 1274"/>
                <a:gd name="T42" fmla="*/ 671 w 1276"/>
                <a:gd name="T43" fmla="*/ 1168 h 1274"/>
                <a:gd name="T44" fmla="*/ 691 w 1276"/>
                <a:gd name="T45" fmla="*/ 1168 h 1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76" h="1274">
                  <a:moveTo>
                    <a:pt x="691" y="1168"/>
                  </a:moveTo>
                  <a:cubicBezTo>
                    <a:pt x="681" y="1203"/>
                    <a:pt x="672" y="1235"/>
                    <a:pt x="662" y="1267"/>
                  </a:cubicBezTo>
                  <a:cubicBezTo>
                    <a:pt x="661" y="1270"/>
                    <a:pt x="657" y="1272"/>
                    <a:pt x="654" y="1273"/>
                  </a:cubicBezTo>
                  <a:cubicBezTo>
                    <a:pt x="651" y="1274"/>
                    <a:pt x="647" y="1274"/>
                    <a:pt x="643" y="1274"/>
                  </a:cubicBezTo>
                  <a:cubicBezTo>
                    <a:pt x="486" y="1274"/>
                    <a:pt x="329" y="1273"/>
                    <a:pt x="172" y="1274"/>
                  </a:cubicBezTo>
                  <a:cubicBezTo>
                    <a:pt x="140" y="1274"/>
                    <a:pt x="109" y="1269"/>
                    <a:pt x="81" y="1253"/>
                  </a:cubicBezTo>
                  <a:cubicBezTo>
                    <a:pt x="29" y="1221"/>
                    <a:pt x="1" y="1174"/>
                    <a:pt x="1" y="1113"/>
                  </a:cubicBezTo>
                  <a:cubicBezTo>
                    <a:pt x="0" y="1039"/>
                    <a:pt x="0" y="966"/>
                    <a:pt x="0" y="892"/>
                  </a:cubicBezTo>
                  <a:cubicBezTo>
                    <a:pt x="0" y="651"/>
                    <a:pt x="0" y="411"/>
                    <a:pt x="0" y="170"/>
                  </a:cubicBezTo>
                  <a:cubicBezTo>
                    <a:pt x="0" y="68"/>
                    <a:pt x="68" y="0"/>
                    <a:pt x="170" y="0"/>
                  </a:cubicBezTo>
                  <a:cubicBezTo>
                    <a:pt x="483" y="0"/>
                    <a:pt x="797" y="0"/>
                    <a:pt x="1110" y="0"/>
                  </a:cubicBezTo>
                  <a:cubicBezTo>
                    <a:pt x="1194" y="0"/>
                    <a:pt x="1258" y="51"/>
                    <a:pt x="1273" y="131"/>
                  </a:cubicBezTo>
                  <a:cubicBezTo>
                    <a:pt x="1276" y="143"/>
                    <a:pt x="1276" y="156"/>
                    <a:pt x="1276" y="168"/>
                  </a:cubicBezTo>
                  <a:cubicBezTo>
                    <a:pt x="1276" y="322"/>
                    <a:pt x="1276" y="475"/>
                    <a:pt x="1276" y="629"/>
                  </a:cubicBezTo>
                  <a:cubicBezTo>
                    <a:pt x="1276" y="634"/>
                    <a:pt x="1276" y="638"/>
                    <a:pt x="1275" y="645"/>
                  </a:cubicBezTo>
                  <a:cubicBezTo>
                    <a:pt x="1239" y="640"/>
                    <a:pt x="1205" y="643"/>
                    <a:pt x="1171" y="659"/>
                  </a:cubicBezTo>
                  <a:cubicBezTo>
                    <a:pt x="1171" y="509"/>
                    <a:pt x="1171" y="362"/>
                    <a:pt x="1171" y="214"/>
                  </a:cubicBezTo>
                  <a:cubicBezTo>
                    <a:pt x="816" y="214"/>
                    <a:pt x="462" y="214"/>
                    <a:pt x="106" y="214"/>
                  </a:cubicBezTo>
                  <a:cubicBezTo>
                    <a:pt x="106" y="219"/>
                    <a:pt x="106" y="224"/>
                    <a:pt x="106" y="230"/>
                  </a:cubicBezTo>
                  <a:cubicBezTo>
                    <a:pt x="106" y="521"/>
                    <a:pt x="106" y="812"/>
                    <a:pt x="105" y="1102"/>
                  </a:cubicBezTo>
                  <a:cubicBezTo>
                    <a:pt x="105" y="1141"/>
                    <a:pt x="125" y="1169"/>
                    <a:pt x="171" y="1168"/>
                  </a:cubicBezTo>
                  <a:cubicBezTo>
                    <a:pt x="338" y="1167"/>
                    <a:pt x="504" y="1168"/>
                    <a:pt x="671" y="1168"/>
                  </a:cubicBezTo>
                  <a:cubicBezTo>
                    <a:pt x="677" y="1168"/>
                    <a:pt x="683" y="1168"/>
                    <a:pt x="691" y="11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 b="1"/>
            </a:p>
          </p:txBody>
        </p:sp>
        <p:sp>
          <p:nvSpPr>
            <p:cNvPr id="10" name="Freeform 7"/>
            <p:cNvSpPr>
              <a:spLocks noEditPoints="1"/>
            </p:cNvSpPr>
            <p:nvPr/>
          </p:nvSpPr>
          <p:spPr bwMode="auto">
            <a:xfrm>
              <a:off x="2571440" y="3653665"/>
              <a:ext cx="569443" cy="567498"/>
            </a:xfrm>
            <a:custGeom>
              <a:avLst/>
              <a:gdLst>
                <a:gd name="T0" fmla="*/ 328 w 495"/>
                <a:gd name="T1" fmla="*/ 1 h 493"/>
                <a:gd name="T2" fmla="*/ 495 w 495"/>
                <a:gd name="T3" fmla="*/ 167 h 493"/>
                <a:gd name="T4" fmla="*/ 427 w 495"/>
                <a:gd name="T5" fmla="*/ 236 h 493"/>
                <a:gd name="T6" fmla="*/ 240 w 495"/>
                <a:gd name="T7" fmla="*/ 421 h 493"/>
                <a:gd name="T8" fmla="*/ 216 w 495"/>
                <a:gd name="T9" fmla="*/ 436 h 493"/>
                <a:gd name="T10" fmla="*/ 40 w 495"/>
                <a:gd name="T11" fmla="*/ 488 h 493"/>
                <a:gd name="T12" fmla="*/ 9 w 495"/>
                <a:gd name="T13" fmla="*/ 484 h 493"/>
                <a:gd name="T14" fmla="*/ 6 w 495"/>
                <a:gd name="T15" fmla="*/ 454 h 493"/>
                <a:gd name="T16" fmla="*/ 58 w 495"/>
                <a:gd name="T17" fmla="*/ 276 h 493"/>
                <a:gd name="T18" fmla="*/ 67 w 495"/>
                <a:gd name="T19" fmla="*/ 259 h 493"/>
                <a:gd name="T20" fmla="*/ 327 w 495"/>
                <a:gd name="T21" fmla="*/ 1 h 493"/>
                <a:gd name="T22" fmla="*/ 328 w 495"/>
                <a:gd name="T23" fmla="*/ 1 h 493"/>
                <a:gd name="T24" fmla="*/ 102 w 495"/>
                <a:gd name="T25" fmla="*/ 292 h 493"/>
                <a:gd name="T26" fmla="*/ 72 w 495"/>
                <a:gd name="T27" fmla="*/ 396 h 493"/>
                <a:gd name="T28" fmla="*/ 74 w 495"/>
                <a:gd name="T29" fmla="*/ 405 h 493"/>
                <a:gd name="T30" fmla="*/ 113 w 495"/>
                <a:gd name="T31" fmla="*/ 418 h 493"/>
                <a:gd name="T32" fmla="*/ 148 w 495"/>
                <a:gd name="T33" fmla="*/ 408 h 493"/>
                <a:gd name="T34" fmla="*/ 200 w 495"/>
                <a:gd name="T35" fmla="*/ 393 h 493"/>
                <a:gd name="T36" fmla="*/ 185 w 495"/>
                <a:gd name="T37" fmla="*/ 316 h 493"/>
                <a:gd name="T38" fmla="*/ 178 w 495"/>
                <a:gd name="T39" fmla="*/ 308 h 493"/>
                <a:gd name="T40" fmla="*/ 102 w 495"/>
                <a:gd name="T41" fmla="*/ 292 h 4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95" h="493">
                  <a:moveTo>
                    <a:pt x="328" y="1"/>
                  </a:moveTo>
                  <a:cubicBezTo>
                    <a:pt x="384" y="56"/>
                    <a:pt x="439" y="112"/>
                    <a:pt x="495" y="167"/>
                  </a:cubicBezTo>
                  <a:cubicBezTo>
                    <a:pt x="473" y="190"/>
                    <a:pt x="450" y="213"/>
                    <a:pt x="427" y="236"/>
                  </a:cubicBezTo>
                  <a:cubicBezTo>
                    <a:pt x="365" y="298"/>
                    <a:pt x="303" y="360"/>
                    <a:pt x="240" y="421"/>
                  </a:cubicBezTo>
                  <a:cubicBezTo>
                    <a:pt x="233" y="428"/>
                    <a:pt x="225" y="433"/>
                    <a:pt x="216" y="436"/>
                  </a:cubicBezTo>
                  <a:cubicBezTo>
                    <a:pt x="157" y="454"/>
                    <a:pt x="98" y="471"/>
                    <a:pt x="40" y="488"/>
                  </a:cubicBezTo>
                  <a:cubicBezTo>
                    <a:pt x="28" y="492"/>
                    <a:pt x="18" y="493"/>
                    <a:pt x="9" y="484"/>
                  </a:cubicBezTo>
                  <a:cubicBezTo>
                    <a:pt x="0" y="475"/>
                    <a:pt x="3" y="464"/>
                    <a:pt x="6" y="454"/>
                  </a:cubicBezTo>
                  <a:cubicBezTo>
                    <a:pt x="23" y="395"/>
                    <a:pt x="40" y="335"/>
                    <a:pt x="58" y="276"/>
                  </a:cubicBezTo>
                  <a:cubicBezTo>
                    <a:pt x="60" y="270"/>
                    <a:pt x="63" y="264"/>
                    <a:pt x="67" y="259"/>
                  </a:cubicBezTo>
                  <a:cubicBezTo>
                    <a:pt x="154" y="173"/>
                    <a:pt x="240" y="87"/>
                    <a:pt x="327" y="1"/>
                  </a:cubicBezTo>
                  <a:cubicBezTo>
                    <a:pt x="328" y="1"/>
                    <a:pt x="329" y="0"/>
                    <a:pt x="328" y="1"/>
                  </a:cubicBezTo>
                  <a:close/>
                  <a:moveTo>
                    <a:pt x="102" y="292"/>
                  </a:moveTo>
                  <a:cubicBezTo>
                    <a:pt x="91" y="327"/>
                    <a:pt x="81" y="362"/>
                    <a:pt x="72" y="396"/>
                  </a:cubicBezTo>
                  <a:cubicBezTo>
                    <a:pt x="71" y="399"/>
                    <a:pt x="72" y="403"/>
                    <a:pt x="74" y="405"/>
                  </a:cubicBezTo>
                  <a:cubicBezTo>
                    <a:pt x="87" y="423"/>
                    <a:pt x="92" y="425"/>
                    <a:pt x="113" y="418"/>
                  </a:cubicBezTo>
                  <a:cubicBezTo>
                    <a:pt x="125" y="415"/>
                    <a:pt x="136" y="411"/>
                    <a:pt x="148" y="408"/>
                  </a:cubicBezTo>
                  <a:cubicBezTo>
                    <a:pt x="165" y="403"/>
                    <a:pt x="182" y="398"/>
                    <a:pt x="200" y="393"/>
                  </a:cubicBezTo>
                  <a:cubicBezTo>
                    <a:pt x="195" y="365"/>
                    <a:pt x="190" y="341"/>
                    <a:pt x="185" y="316"/>
                  </a:cubicBezTo>
                  <a:cubicBezTo>
                    <a:pt x="185" y="313"/>
                    <a:pt x="181" y="309"/>
                    <a:pt x="178" y="308"/>
                  </a:cubicBezTo>
                  <a:cubicBezTo>
                    <a:pt x="153" y="302"/>
                    <a:pt x="128" y="297"/>
                    <a:pt x="102" y="29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 b="1"/>
            </a:p>
          </p:txBody>
        </p:sp>
        <p:sp>
          <p:nvSpPr>
            <p:cNvPr id="11" name="Freeform 8"/>
            <p:cNvSpPr>
              <a:spLocks/>
            </p:cNvSpPr>
            <p:nvPr/>
          </p:nvSpPr>
          <p:spPr bwMode="auto">
            <a:xfrm>
              <a:off x="2262162" y="3371619"/>
              <a:ext cx="608346" cy="119627"/>
            </a:xfrm>
            <a:custGeom>
              <a:avLst/>
              <a:gdLst>
                <a:gd name="T0" fmla="*/ 0 w 529"/>
                <a:gd name="T1" fmla="*/ 104 h 104"/>
                <a:gd name="T2" fmla="*/ 0 w 529"/>
                <a:gd name="T3" fmla="*/ 0 h 104"/>
                <a:gd name="T4" fmla="*/ 529 w 529"/>
                <a:gd name="T5" fmla="*/ 0 h 104"/>
                <a:gd name="T6" fmla="*/ 529 w 529"/>
                <a:gd name="T7" fmla="*/ 104 h 104"/>
                <a:gd name="T8" fmla="*/ 0 w 529"/>
                <a:gd name="T9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9" h="104">
                  <a:moveTo>
                    <a:pt x="0" y="104"/>
                  </a:moveTo>
                  <a:cubicBezTo>
                    <a:pt x="0" y="69"/>
                    <a:pt x="0" y="35"/>
                    <a:pt x="0" y="0"/>
                  </a:cubicBezTo>
                  <a:cubicBezTo>
                    <a:pt x="177" y="0"/>
                    <a:pt x="352" y="0"/>
                    <a:pt x="529" y="0"/>
                  </a:cubicBezTo>
                  <a:cubicBezTo>
                    <a:pt x="529" y="35"/>
                    <a:pt x="529" y="69"/>
                    <a:pt x="529" y="104"/>
                  </a:cubicBezTo>
                  <a:cubicBezTo>
                    <a:pt x="353" y="104"/>
                    <a:pt x="177" y="104"/>
                    <a:pt x="0" y="1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 b="1"/>
            </a:p>
          </p:txBody>
        </p:sp>
        <p:sp>
          <p:nvSpPr>
            <p:cNvPr id="12" name="Freeform 9"/>
            <p:cNvSpPr>
              <a:spLocks/>
            </p:cNvSpPr>
            <p:nvPr/>
          </p:nvSpPr>
          <p:spPr bwMode="auto">
            <a:xfrm>
              <a:off x="2263134" y="3127502"/>
              <a:ext cx="607373" cy="119627"/>
            </a:xfrm>
            <a:custGeom>
              <a:avLst/>
              <a:gdLst>
                <a:gd name="T0" fmla="*/ 528 w 528"/>
                <a:gd name="T1" fmla="*/ 0 h 104"/>
                <a:gd name="T2" fmla="*/ 528 w 528"/>
                <a:gd name="T3" fmla="*/ 104 h 104"/>
                <a:gd name="T4" fmla="*/ 0 w 528"/>
                <a:gd name="T5" fmla="*/ 104 h 104"/>
                <a:gd name="T6" fmla="*/ 0 w 528"/>
                <a:gd name="T7" fmla="*/ 0 h 104"/>
                <a:gd name="T8" fmla="*/ 528 w 528"/>
                <a:gd name="T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8" h="104">
                  <a:moveTo>
                    <a:pt x="528" y="0"/>
                  </a:moveTo>
                  <a:cubicBezTo>
                    <a:pt x="528" y="35"/>
                    <a:pt x="528" y="69"/>
                    <a:pt x="528" y="104"/>
                  </a:cubicBezTo>
                  <a:cubicBezTo>
                    <a:pt x="352" y="104"/>
                    <a:pt x="177" y="104"/>
                    <a:pt x="0" y="104"/>
                  </a:cubicBezTo>
                  <a:cubicBezTo>
                    <a:pt x="0" y="70"/>
                    <a:pt x="0" y="36"/>
                    <a:pt x="0" y="0"/>
                  </a:cubicBezTo>
                  <a:cubicBezTo>
                    <a:pt x="176" y="0"/>
                    <a:pt x="352" y="0"/>
                    <a:pt x="52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 b="1"/>
            </a:p>
          </p:txBody>
        </p:sp>
        <p:sp>
          <p:nvSpPr>
            <p:cNvPr id="13" name="Freeform 10"/>
            <p:cNvSpPr>
              <a:spLocks/>
            </p:cNvSpPr>
            <p:nvPr/>
          </p:nvSpPr>
          <p:spPr bwMode="auto">
            <a:xfrm>
              <a:off x="2263134" y="3615735"/>
              <a:ext cx="549991" cy="120599"/>
            </a:xfrm>
            <a:custGeom>
              <a:avLst/>
              <a:gdLst>
                <a:gd name="T0" fmla="*/ 0 w 478"/>
                <a:gd name="T1" fmla="*/ 0 h 105"/>
                <a:gd name="T2" fmla="*/ 478 w 478"/>
                <a:gd name="T3" fmla="*/ 0 h 105"/>
                <a:gd name="T4" fmla="*/ 472 w 478"/>
                <a:gd name="T5" fmla="*/ 8 h 105"/>
                <a:gd name="T6" fmla="*/ 383 w 478"/>
                <a:gd name="T7" fmla="*/ 97 h 105"/>
                <a:gd name="T8" fmla="*/ 366 w 478"/>
                <a:gd name="T9" fmla="*/ 104 h 105"/>
                <a:gd name="T10" fmla="*/ 8 w 478"/>
                <a:gd name="T11" fmla="*/ 105 h 105"/>
                <a:gd name="T12" fmla="*/ 0 w 478"/>
                <a:gd name="T13" fmla="*/ 104 h 105"/>
                <a:gd name="T14" fmla="*/ 0 w 478"/>
                <a:gd name="T15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8" h="105">
                  <a:moveTo>
                    <a:pt x="0" y="0"/>
                  </a:moveTo>
                  <a:cubicBezTo>
                    <a:pt x="159" y="0"/>
                    <a:pt x="318" y="0"/>
                    <a:pt x="478" y="0"/>
                  </a:cubicBezTo>
                  <a:cubicBezTo>
                    <a:pt x="476" y="3"/>
                    <a:pt x="474" y="6"/>
                    <a:pt x="472" y="8"/>
                  </a:cubicBezTo>
                  <a:cubicBezTo>
                    <a:pt x="443" y="38"/>
                    <a:pt x="413" y="68"/>
                    <a:pt x="383" y="97"/>
                  </a:cubicBezTo>
                  <a:cubicBezTo>
                    <a:pt x="379" y="101"/>
                    <a:pt x="372" y="104"/>
                    <a:pt x="366" y="104"/>
                  </a:cubicBezTo>
                  <a:cubicBezTo>
                    <a:pt x="247" y="105"/>
                    <a:pt x="127" y="105"/>
                    <a:pt x="8" y="105"/>
                  </a:cubicBezTo>
                  <a:cubicBezTo>
                    <a:pt x="6" y="105"/>
                    <a:pt x="3" y="104"/>
                    <a:pt x="0" y="104"/>
                  </a:cubicBezTo>
                  <a:cubicBezTo>
                    <a:pt x="0" y="69"/>
                    <a:pt x="0" y="35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 b="1"/>
            </a:p>
          </p:txBody>
        </p:sp>
        <p:sp>
          <p:nvSpPr>
            <p:cNvPr id="14" name="Freeform 11"/>
            <p:cNvSpPr>
              <a:spLocks/>
            </p:cNvSpPr>
            <p:nvPr/>
          </p:nvSpPr>
          <p:spPr bwMode="auto">
            <a:xfrm>
              <a:off x="3016880" y="3492218"/>
              <a:ext cx="283019" cy="281074"/>
            </a:xfrm>
            <a:custGeom>
              <a:avLst/>
              <a:gdLst>
                <a:gd name="T0" fmla="*/ 0 w 246"/>
                <a:gd name="T1" fmla="*/ 87 h 244"/>
                <a:gd name="T2" fmla="*/ 66 w 246"/>
                <a:gd name="T3" fmla="*/ 20 h 244"/>
                <a:gd name="T4" fmla="*/ 139 w 246"/>
                <a:gd name="T5" fmla="*/ 20 h 244"/>
                <a:gd name="T6" fmla="*/ 225 w 246"/>
                <a:gd name="T7" fmla="*/ 106 h 244"/>
                <a:gd name="T8" fmla="*/ 227 w 246"/>
                <a:gd name="T9" fmla="*/ 178 h 244"/>
                <a:gd name="T10" fmla="*/ 159 w 246"/>
                <a:gd name="T11" fmla="*/ 244 h 244"/>
                <a:gd name="T12" fmla="*/ 0 w 246"/>
                <a:gd name="T13" fmla="*/ 87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6" h="244">
                  <a:moveTo>
                    <a:pt x="0" y="87"/>
                  </a:moveTo>
                  <a:cubicBezTo>
                    <a:pt x="22" y="64"/>
                    <a:pt x="43" y="41"/>
                    <a:pt x="66" y="20"/>
                  </a:cubicBezTo>
                  <a:cubicBezTo>
                    <a:pt x="87" y="1"/>
                    <a:pt x="118" y="0"/>
                    <a:pt x="139" y="20"/>
                  </a:cubicBezTo>
                  <a:cubicBezTo>
                    <a:pt x="169" y="48"/>
                    <a:pt x="198" y="76"/>
                    <a:pt x="225" y="106"/>
                  </a:cubicBezTo>
                  <a:cubicBezTo>
                    <a:pt x="245" y="127"/>
                    <a:pt x="246" y="158"/>
                    <a:pt x="227" y="178"/>
                  </a:cubicBezTo>
                  <a:cubicBezTo>
                    <a:pt x="205" y="202"/>
                    <a:pt x="181" y="223"/>
                    <a:pt x="159" y="244"/>
                  </a:cubicBezTo>
                  <a:cubicBezTo>
                    <a:pt x="107" y="193"/>
                    <a:pt x="54" y="140"/>
                    <a:pt x="0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 b="1"/>
            </a:p>
          </p:txBody>
        </p:sp>
        <p:sp>
          <p:nvSpPr>
            <p:cNvPr id="15" name="Freeform 12"/>
            <p:cNvSpPr>
              <a:spLocks/>
            </p:cNvSpPr>
            <p:nvPr/>
          </p:nvSpPr>
          <p:spPr bwMode="auto">
            <a:xfrm>
              <a:off x="2017073" y="3372591"/>
              <a:ext cx="119627" cy="117682"/>
            </a:xfrm>
            <a:custGeom>
              <a:avLst/>
              <a:gdLst>
                <a:gd name="T0" fmla="*/ 0 w 104"/>
                <a:gd name="T1" fmla="*/ 102 h 102"/>
                <a:gd name="T2" fmla="*/ 0 w 104"/>
                <a:gd name="T3" fmla="*/ 0 h 102"/>
                <a:gd name="T4" fmla="*/ 104 w 104"/>
                <a:gd name="T5" fmla="*/ 0 h 102"/>
                <a:gd name="T6" fmla="*/ 104 w 104"/>
                <a:gd name="T7" fmla="*/ 102 h 102"/>
                <a:gd name="T8" fmla="*/ 0 w 104"/>
                <a:gd name="T9" fmla="*/ 10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" h="102">
                  <a:moveTo>
                    <a:pt x="0" y="102"/>
                  </a:moveTo>
                  <a:cubicBezTo>
                    <a:pt x="0" y="68"/>
                    <a:pt x="0" y="34"/>
                    <a:pt x="0" y="0"/>
                  </a:cubicBezTo>
                  <a:cubicBezTo>
                    <a:pt x="35" y="0"/>
                    <a:pt x="69" y="0"/>
                    <a:pt x="104" y="0"/>
                  </a:cubicBezTo>
                  <a:cubicBezTo>
                    <a:pt x="104" y="34"/>
                    <a:pt x="104" y="67"/>
                    <a:pt x="104" y="102"/>
                  </a:cubicBezTo>
                  <a:cubicBezTo>
                    <a:pt x="70" y="102"/>
                    <a:pt x="36" y="102"/>
                    <a:pt x="0" y="10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 b="1"/>
            </a:p>
          </p:txBody>
        </p:sp>
        <p:sp>
          <p:nvSpPr>
            <p:cNvPr id="16" name="Freeform 13"/>
            <p:cNvSpPr>
              <a:spLocks/>
            </p:cNvSpPr>
            <p:nvPr/>
          </p:nvSpPr>
          <p:spPr bwMode="auto">
            <a:xfrm>
              <a:off x="2018045" y="3128475"/>
              <a:ext cx="118654" cy="118654"/>
            </a:xfrm>
            <a:custGeom>
              <a:avLst/>
              <a:gdLst>
                <a:gd name="T0" fmla="*/ 103 w 103"/>
                <a:gd name="T1" fmla="*/ 103 h 103"/>
                <a:gd name="T2" fmla="*/ 0 w 103"/>
                <a:gd name="T3" fmla="*/ 103 h 103"/>
                <a:gd name="T4" fmla="*/ 0 w 103"/>
                <a:gd name="T5" fmla="*/ 0 h 103"/>
                <a:gd name="T6" fmla="*/ 103 w 103"/>
                <a:gd name="T7" fmla="*/ 0 h 103"/>
                <a:gd name="T8" fmla="*/ 103 w 103"/>
                <a:gd name="T9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03">
                  <a:moveTo>
                    <a:pt x="103" y="103"/>
                  </a:moveTo>
                  <a:cubicBezTo>
                    <a:pt x="68" y="103"/>
                    <a:pt x="34" y="103"/>
                    <a:pt x="0" y="103"/>
                  </a:cubicBezTo>
                  <a:cubicBezTo>
                    <a:pt x="0" y="68"/>
                    <a:pt x="0" y="35"/>
                    <a:pt x="0" y="0"/>
                  </a:cubicBezTo>
                  <a:cubicBezTo>
                    <a:pt x="34" y="0"/>
                    <a:pt x="68" y="0"/>
                    <a:pt x="103" y="0"/>
                  </a:cubicBezTo>
                  <a:cubicBezTo>
                    <a:pt x="103" y="34"/>
                    <a:pt x="103" y="68"/>
                    <a:pt x="103" y="10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 b="1"/>
            </a:p>
          </p:txBody>
        </p:sp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2018045" y="3616708"/>
              <a:ext cx="118654" cy="118654"/>
            </a:xfrm>
            <a:custGeom>
              <a:avLst/>
              <a:gdLst>
                <a:gd name="T0" fmla="*/ 103 w 103"/>
                <a:gd name="T1" fmla="*/ 103 h 103"/>
                <a:gd name="T2" fmla="*/ 0 w 103"/>
                <a:gd name="T3" fmla="*/ 103 h 103"/>
                <a:gd name="T4" fmla="*/ 0 w 103"/>
                <a:gd name="T5" fmla="*/ 0 h 103"/>
                <a:gd name="T6" fmla="*/ 103 w 103"/>
                <a:gd name="T7" fmla="*/ 0 h 103"/>
                <a:gd name="T8" fmla="*/ 103 w 103"/>
                <a:gd name="T9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03">
                  <a:moveTo>
                    <a:pt x="103" y="103"/>
                  </a:moveTo>
                  <a:cubicBezTo>
                    <a:pt x="68" y="103"/>
                    <a:pt x="35" y="103"/>
                    <a:pt x="0" y="103"/>
                  </a:cubicBezTo>
                  <a:cubicBezTo>
                    <a:pt x="0" y="68"/>
                    <a:pt x="0" y="35"/>
                    <a:pt x="0" y="0"/>
                  </a:cubicBezTo>
                  <a:cubicBezTo>
                    <a:pt x="34" y="0"/>
                    <a:pt x="68" y="0"/>
                    <a:pt x="103" y="0"/>
                  </a:cubicBezTo>
                  <a:cubicBezTo>
                    <a:pt x="103" y="33"/>
                    <a:pt x="103" y="67"/>
                    <a:pt x="103" y="10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 b="1"/>
            </a:p>
          </p:txBody>
        </p:sp>
      </p:grpSp>
      <p:sp>
        <p:nvSpPr>
          <p:cNvPr id="35" name="文本框 34"/>
          <p:cNvSpPr txBox="1"/>
          <p:nvPr/>
        </p:nvSpPr>
        <p:spPr>
          <a:xfrm>
            <a:off x="839392" y="4113034"/>
            <a:ext cx="26574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spc="300" dirty="0" smtClean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CONTANTS</a:t>
            </a:r>
            <a:endParaRPr lang="zh-HK" altLang="en-US" sz="2800" b="1" spc="300" dirty="0">
              <a:solidFill>
                <a:srgbClr val="7C23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2</a:t>
            </a:fld>
            <a:endParaRPr lang="zh-HK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5829150"/>
      </p:ext>
    </p:extLst>
  </p:cSld>
  <p:clrMapOvr>
    <a:masterClrMapping/>
  </p:clrMapOvr>
  <p:transition advTm="8507">
    <p:wip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7C23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51774" y="93911"/>
            <a:ext cx="1280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论文绪论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13047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1324496" y="93911"/>
            <a:ext cx="1295400" cy="369332"/>
          </a:xfrm>
          <a:prstGeom prst="rect">
            <a:avLst/>
          </a:prstGeom>
          <a:solidFill>
            <a:srgbClr val="7C233E"/>
          </a:solidFill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原理研究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639640" y="87610"/>
            <a:ext cx="12954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pc="3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endParaRPr lang="zh-HK" altLang="en-US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4043710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无线传输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403317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试验分析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676292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5308762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6698717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551935" y="1342767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9080588"/>
              </p:ext>
            </p:extLst>
          </p:nvPr>
        </p:nvGraphicFramePr>
        <p:xfrm>
          <a:off x="691969" y="1208758"/>
          <a:ext cx="4451124" cy="24495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23" name="Visio" r:id="rId3" imgW="8477312" imgH="4400460" progId="Visio.Drawing.15">
                  <p:embed/>
                </p:oleObj>
              </mc:Choice>
              <mc:Fallback>
                <p:oleObj name="Visio" r:id="rId3" imgW="8477312" imgH="4400460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1969" y="1208758"/>
                        <a:ext cx="4451124" cy="2449532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rgbClr val="7C233E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7" name="图片 26" descr="F:\GK\009 公路结冰传感器\006 系统设计方案\照片\IMG_20161202_204626.jpg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3710" y="3065172"/>
            <a:ext cx="4372130" cy="2605276"/>
          </a:xfrm>
          <a:prstGeom prst="rect">
            <a:avLst/>
          </a:prstGeom>
          <a:noFill/>
          <a:ln w="28575">
            <a:solidFill>
              <a:srgbClr val="7C233E"/>
            </a:solidFill>
          </a:ln>
          <a:extLst/>
        </p:spPr>
      </p:pic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20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649783" y="3781857"/>
            <a:ext cx="2329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 smtClean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系统原理框架图</a:t>
            </a:r>
            <a:endParaRPr lang="zh-CN" altLang="en-US" b="1" dirty="0">
              <a:solidFill>
                <a:srgbClr val="7C23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5308762" y="5729442"/>
            <a:ext cx="25548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 smtClean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传感器与转发站实物图</a:t>
            </a:r>
            <a:endParaRPr lang="zh-CN" altLang="en-US" b="1" dirty="0">
              <a:solidFill>
                <a:srgbClr val="7C23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33365156"/>
      </p:ext>
    </p:extLst>
  </p:cSld>
  <p:clrMapOvr>
    <a:masterClrMapping/>
  </p:clrMapOvr>
  <p:transition advTm="7563">
    <p:wip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1559719" y="2568507"/>
            <a:ext cx="6024563" cy="1720986"/>
            <a:chOff x="2408238" y="2568507"/>
            <a:chExt cx="6024563" cy="1720986"/>
          </a:xfrm>
        </p:grpSpPr>
        <p:grpSp>
          <p:nvGrpSpPr>
            <p:cNvPr id="14" name="组合 13"/>
            <p:cNvGrpSpPr/>
            <p:nvPr/>
          </p:nvGrpSpPr>
          <p:grpSpPr>
            <a:xfrm>
              <a:off x="2408238" y="2568507"/>
              <a:ext cx="6024563" cy="1720986"/>
              <a:chOff x="1184275" y="2717410"/>
              <a:chExt cx="6024563" cy="1720986"/>
            </a:xfrm>
          </p:grpSpPr>
          <p:grpSp>
            <p:nvGrpSpPr>
              <p:cNvPr id="10" name="Group 4"/>
              <p:cNvGrpSpPr>
                <a:grpSpLocks noChangeAspect="1"/>
              </p:cNvGrpSpPr>
              <p:nvPr/>
            </p:nvGrpSpPr>
            <p:grpSpPr bwMode="auto">
              <a:xfrm>
                <a:off x="1184275" y="2717410"/>
                <a:ext cx="1847850" cy="1720986"/>
                <a:chOff x="1164" y="687"/>
                <a:chExt cx="3219" cy="2998"/>
              </a:xfrm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11" name="Freeform 6"/>
                <p:cNvSpPr>
                  <a:spLocks/>
                </p:cNvSpPr>
                <p:nvPr/>
              </p:nvSpPr>
              <p:spPr bwMode="auto">
                <a:xfrm>
                  <a:off x="1164" y="687"/>
                  <a:ext cx="3219" cy="2998"/>
                </a:xfrm>
                <a:custGeom>
                  <a:avLst/>
                  <a:gdLst>
                    <a:gd name="T0" fmla="*/ 96 w 1360"/>
                    <a:gd name="T1" fmla="*/ 404 h 1266"/>
                    <a:gd name="T2" fmla="*/ 96 w 1360"/>
                    <a:gd name="T3" fmla="*/ 527 h 1266"/>
                    <a:gd name="T4" fmla="*/ 105 w 1360"/>
                    <a:gd name="T5" fmla="*/ 537 h 1266"/>
                    <a:gd name="T6" fmla="*/ 123 w 1360"/>
                    <a:gd name="T7" fmla="*/ 616 h 1266"/>
                    <a:gd name="T8" fmla="*/ 119 w 1360"/>
                    <a:gd name="T9" fmla="*/ 629 h 1266"/>
                    <a:gd name="T10" fmla="*/ 147 w 1360"/>
                    <a:gd name="T11" fmla="*/ 940 h 1266"/>
                    <a:gd name="T12" fmla="*/ 169 w 1360"/>
                    <a:gd name="T13" fmla="*/ 1194 h 1266"/>
                    <a:gd name="T14" fmla="*/ 175 w 1360"/>
                    <a:gd name="T15" fmla="*/ 1266 h 1266"/>
                    <a:gd name="T16" fmla="*/ 0 w 1360"/>
                    <a:gd name="T17" fmla="*/ 1266 h 1266"/>
                    <a:gd name="T18" fmla="*/ 6 w 1360"/>
                    <a:gd name="T19" fmla="*/ 1197 h 1266"/>
                    <a:gd name="T20" fmla="*/ 38 w 1360"/>
                    <a:gd name="T21" fmla="*/ 811 h 1266"/>
                    <a:gd name="T22" fmla="*/ 54 w 1360"/>
                    <a:gd name="T23" fmla="*/ 629 h 1266"/>
                    <a:gd name="T24" fmla="*/ 50 w 1360"/>
                    <a:gd name="T25" fmla="*/ 613 h 1266"/>
                    <a:gd name="T26" fmla="*/ 71 w 1360"/>
                    <a:gd name="T27" fmla="*/ 537 h 1266"/>
                    <a:gd name="T28" fmla="*/ 79 w 1360"/>
                    <a:gd name="T29" fmla="*/ 525 h 1266"/>
                    <a:gd name="T30" fmla="*/ 79 w 1360"/>
                    <a:gd name="T31" fmla="*/ 407 h 1266"/>
                    <a:gd name="T32" fmla="*/ 70 w 1360"/>
                    <a:gd name="T33" fmla="*/ 392 h 1266"/>
                    <a:gd name="T34" fmla="*/ 31 w 1360"/>
                    <a:gd name="T35" fmla="*/ 374 h 1266"/>
                    <a:gd name="T36" fmla="*/ 44 w 1360"/>
                    <a:gd name="T37" fmla="*/ 366 h 1266"/>
                    <a:gd name="T38" fmla="*/ 624 w 1360"/>
                    <a:gd name="T39" fmla="*/ 44 h 1266"/>
                    <a:gd name="T40" fmla="*/ 692 w 1360"/>
                    <a:gd name="T41" fmla="*/ 5 h 1266"/>
                    <a:gd name="T42" fmla="*/ 718 w 1360"/>
                    <a:gd name="T43" fmla="*/ 5 h 1266"/>
                    <a:gd name="T44" fmla="*/ 1255 w 1360"/>
                    <a:gd name="T45" fmla="*/ 275 h 1266"/>
                    <a:gd name="T46" fmla="*/ 1360 w 1360"/>
                    <a:gd name="T47" fmla="*/ 328 h 1266"/>
                    <a:gd name="T48" fmla="*/ 1302 w 1360"/>
                    <a:gd name="T49" fmla="*/ 360 h 1266"/>
                    <a:gd name="T50" fmla="*/ 723 w 1360"/>
                    <a:gd name="T51" fmla="*/ 666 h 1266"/>
                    <a:gd name="T52" fmla="*/ 688 w 1360"/>
                    <a:gd name="T53" fmla="*/ 668 h 1266"/>
                    <a:gd name="T54" fmla="*/ 112 w 1360"/>
                    <a:gd name="T55" fmla="*/ 411 h 1266"/>
                    <a:gd name="T56" fmla="*/ 96 w 1360"/>
                    <a:gd name="T57" fmla="*/ 404 h 12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1360" h="1266">
                      <a:moveTo>
                        <a:pt x="96" y="404"/>
                      </a:moveTo>
                      <a:cubicBezTo>
                        <a:pt x="96" y="447"/>
                        <a:pt x="96" y="487"/>
                        <a:pt x="96" y="527"/>
                      </a:cubicBezTo>
                      <a:cubicBezTo>
                        <a:pt x="96" y="531"/>
                        <a:pt x="101" y="535"/>
                        <a:pt x="105" y="537"/>
                      </a:cubicBezTo>
                      <a:cubicBezTo>
                        <a:pt x="136" y="555"/>
                        <a:pt x="144" y="585"/>
                        <a:pt x="123" y="616"/>
                      </a:cubicBezTo>
                      <a:cubicBezTo>
                        <a:pt x="121" y="620"/>
                        <a:pt x="119" y="625"/>
                        <a:pt x="119" y="629"/>
                      </a:cubicBezTo>
                      <a:cubicBezTo>
                        <a:pt x="128" y="733"/>
                        <a:pt x="138" y="836"/>
                        <a:pt x="147" y="940"/>
                      </a:cubicBezTo>
                      <a:cubicBezTo>
                        <a:pt x="154" y="1024"/>
                        <a:pt x="162" y="1109"/>
                        <a:pt x="169" y="1194"/>
                      </a:cubicBezTo>
                      <a:cubicBezTo>
                        <a:pt x="171" y="1217"/>
                        <a:pt x="173" y="1239"/>
                        <a:pt x="175" y="1266"/>
                      </a:cubicBezTo>
                      <a:cubicBezTo>
                        <a:pt x="117" y="1266"/>
                        <a:pt x="60" y="1266"/>
                        <a:pt x="0" y="1266"/>
                      </a:cubicBezTo>
                      <a:cubicBezTo>
                        <a:pt x="2" y="1244"/>
                        <a:pt x="4" y="1220"/>
                        <a:pt x="6" y="1197"/>
                      </a:cubicBezTo>
                      <a:cubicBezTo>
                        <a:pt x="16" y="1068"/>
                        <a:pt x="27" y="940"/>
                        <a:pt x="38" y="811"/>
                      </a:cubicBezTo>
                      <a:cubicBezTo>
                        <a:pt x="43" y="750"/>
                        <a:pt x="49" y="690"/>
                        <a:pt x="54" y="629"/>
                      </a:cubicBezTo>
                      <a:cubicBezTo>
                        <a:pt x="54" y="624"/>
                        <a:pt x="52" y="617"/>
                        <a:pt x="50" y="613"/>
                      </a:cubicBezTo>
                      <a:cubicBezTo>
                        <a:pt x="32" y="583"/>
                        <a:pt x="40" y="553"/>
                        <a:pt x="71" y="537"/>
                      </a:cubicBezTo>
                      <a:cubicBezTo>
                        <a:pt x="75" y="535"/>
                        <a:pt x="79" y="529"/>
                        <a:pt x="79" y="525"/>
                      </a:cubicBezTo>
                      <a:cubicBezTo>
                        <a:pt x="79" y="486"/>
                        <a:pt x="80" y="446"/>
                        <a:pt x="79" y="407"/>
                      </a:cubicBezTo>
                      <a:cubicBezTo>
                        <a:pt x="79" y="402"/>
                        <a:pt x="74" y="395"/>
                        <a:pt x="70" y="392"/>
                      </a:cubicBezTo>
                      <a:cubicBezTo>
                        <a:pt x="58" y="386"/>
                        <a:pt x="45" y="381"/>
                        <a:pt x="31" y="374"/>
                      </a:cubicBezTo>
                      <a:cubicBezTo>
                        <a:pt x="36" y="371"/>
                        <a:pt x="40" y="368"/>
                        <a:pt x="44" y="366"/>
                      </a:cubicBezTo>
                      <a:cubicBezTo>
                        <a:pt x="237" y="259"/>
                        <a:pt x="431" y="151"/>
                        <a:pt x="624" y="44"/>
                      </a:cubicBezTo>
                      <a:cubicBezTo>
                        <a:pt x="647" y="31"/>
                        <a:pt x="670" y="19"/>
                        <a:pt x="692" y="5"/>
                      </a:cubicBezTo>
                      <a:cubicBezTo>
                        <a:pt x="702" y="0"/>
                        <a:pt x="709" y="1"/>
                        <a:pt x="718" y="5"/>
                      </a:cubicBezTo>
                      <a:cubicBezTo>
                        <a:pt x="897" y="96"/>
                        <a:pt x="1076" y="185"/>
                        <a:pt x="1255" y="275"/>
                      </a:cubicBezTo>
                      <a:cubicBezTo>
                        <a:pt x="1289" y="293"/>
                        <a:pt x="1324" y="310"/>
                        <a:pt x="1360" y="328"/>
                      </a:cubicBezTo>
                      <a:cubicBezTo>
                        <a:pt x="1339" y="340"/>
                        <a:pt x="1320" y="350"/>
                        <a:pt x="1302" y="360"/>
                      </a:cubicBezTo>
                      <a:cubicBezTo>
                        <a:pt x="1109" y="462"/>
                        <a:pt x="916" y="564"/>
                        <a:pt x="723" y="666"/>
                      </a:cubicBezTo>
                      <a:cubicBezTo>
                        <a:pt x="711" y="672"/>
                        <a:pt x="701" y="674"/>
                        <a:pt x="688" y="668"/>
                      </a:cubicBezTo>
                      <a:cubicBezTo>
                        <a:pt x="496" y="582"/>
                        <a:pt x="304" y="496"/>
                        <a:pt x="112" y="411"/>
                      </a:cubicBezTo>
                      <a:cubicBezTo>
                        <a:pt x="108" y="409"/>
                        <a:pt x="103" y="407"/>
                        <a:pt x="96" y="40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HK" altLang="en-US"/>
                </a:p>
              </p:txBody>
            </p:sp>
            <p:sp>
              <p:nvSpPr>
                <p:cNvPr id="12" name="Freeform 7"/>
                <p:cNvSpPr>
                  <a:spLocks/>
                </p:cNvSpPr>
                <p:nvPr/>
              </p:nvSpPr>
              <p:spPr bwMode="auto">
                <a:xfrm>
                  <a:off x="1829" y="1959"/>
                  <a:ext cx="2000" cy="947"/>
                </a:xfrm>
                <a:custGeom>
                  <a:avLst/>
                  <a:gdLst>
                    <a:gd name="T0" fmla="*/ 0 w 845"/>
                    <a:gd name="T1" fmla="*/ 147 h 400"/>
                    <a:gd name="T2" fmla="*/ 78 w 845"/>
                    <a:gd name="T3" fmla="*/ 32 h 400"/>
                    <a:gd name="T4" fmla="*/ 96 w 845"/>
                    <a:gd name="T5" fmla="*/ 28 h 400"/>
                    <a:gd name="T6" fmla="*/ 262 w 845"/>
                    <a:gd name="T7" fmla="*/ 101 h 400"/>
                    <a:gd name="T8" fmla="*/ 417 w 845"/>
                    <a:gd name="T9" fmla="*/ 170 h 400"/>
                    <a:gd name="T10" fmla="*/ 434 w 845"/>
                    <a:gd name="T11" fmla="*/ 167 h 400"/>
                    <a:gd name="T12" fmla="*/ 724 w 845"/>
                    <a:gd name="T13" fmla="*/ 13 h 400"/>
                    <a:gd name="T14" fmla="*/ 749 w 845"/>
                    <a:gd name="T15" fmla="*/ 0 h 400"/>
                    <a:gd name="T16" fmla="*/ 845 w 845"/>
                    <a:gd name="T17" fmla="*/ 143 h 400"/>
                    <a:gd name="T18" fmla="*/ 743 w 845"/>
                    <a:gd name="T19" fmla="*/ 207 h 400"/>
                    <a:gd name="T20" fmla="*/ 448 w 845"/>
                    <a:gd name="T21" fmla="*/ 393 h 400"/>
                    <a:gd name="T22" fmla="*/ 421 w 845"/>
                    <a:gd name="T23" fmla="*/ 394 h 400"/>
                    <a:gd name="T24" fmla="*/ 8 w 845"/>
                    <a:gd name="T25" fmla="*/ 153 h 400"/>
                    <a:gd name="T26" fmla="*/ 0 w 845"/>
                    <a:gd name="T27" fmla="*/ 147 h 4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845" h="400">
                      <a:moveTo>
                        <a:pt x="0" y="147"/>
                      </a:moveTo>
                      <a:cubicBezTo>
                        <a:pt x="27" y="108"/>
                        <a:pt x="53" y="70"/>
                        <a:pt x="78" y="32"/>
                      </a:cubicBezTo>
                      <a:cubicBezTo>
                        <a:pt x="84" y="24"/>
                        <a:pt x="89" y="25"/>
                        <a:pt x="96" y="28"/>
                      </a:cubicBezTo>
                      <a:cubicBezTo>
                        <a:pt x="151" y="53"/>
                        <a:pt x="206" y="77"/>
                        <a:pt x="262" y="101"/>
                      </a:cubicBezTo>
                      <a:cubicBezTo>
                        <a:pt x="313" y="124"/>
                        <a:pt x="365" y="147"/>
                        <a:pt x="417" y="170"/>
                      </a:cubicBezTo>
                      <a:cubicBezTo>
                        <a:pt x="421" y="172"/>
                        <a:pt x="429" y="170"/>
                        <a:pt x="434" y="167"/>
                      </a:cubicBezTo>
                      <a:cubicBezTo>
                        <a:pt x="531" y="116"/>
                        <a:pt x="627" y="65"/>
                        <a:pt x="724" y="13"/>
                      </a:cubicBezTo>
                      <a:cubicBezTo>
                        <a:pt x="732" y="9"/>
                        <a:pt x="740" y="5"/>
                        <a:pt x="749" y="0"/>
                      </a:cubicBezTo>
                      <a:cubicBezTo>
                        <a:pt x="781" y="48"/>
                        <a:pt x="813" y="95"/>
                        <a:pt x="845" y="143"/>
                      </a:cubicBezTo>
                      <a:cubicBezTo>
                        <a:pt x="811" y="165"/>
                        <a:pt x="777" y="186"/>
                        <a:pt x="743" y="207"/>
                      </a:cubicBezTo>
                      <a:cubicBezTo>
                        <a:pt x="645" y="269"/>
                        <a:pt x="546" y="331"/>
                        <a:pt x="448" y="393"/>
                      </a:cubicBezTo>
                      <a:cubicBezTo>
                        <a:pt x="438" y="399"/>
                        <a:pt x="431" y="400"/>
                        <a:pt x="421" y="394"/>
                      </a:cubicBezTo>
                      <a:cubicBezTo>
                        <a:pt x="284" y="313"/>
                        <a:pt x="146" y="233"/>
                        <a:pt x="8" y="153"/>
                      </a:cubicBezTo>
                      <a:cubicBezTo>
                        <a:pt x="6" y="151"/>
                        <a:pt x="3" y="149"/>
                        <a:pt x="0" y="1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HK" altLang="en-US"/>
                </a:p>
              </p:txBody>
            </p:sp>
          </p:grpSp>
          <p:sp>
            <p:nvSpPr>
              <p:cNvPr id="13" name="文本框 12"/>
              <p:cNvSpPr txBox="1"/>
              <p:nvPr/>
            </p:nvSpPr>
            <p:spPr>
              <a:xfrm>
                <a:off x="3187700" y="2847430"/>
                <a:ext cx="4021138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7200" b="1" spc="300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试验分析</a:t>
                </a:r>
                <a:endParaRPr lang="zh-HK" altLang="en-US" sz="7200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5" name="矩形 14"/>
            <p:cNvSpPr/>
            <p:nvPr/>
          </p:nvSpPr>
          <p:spPr>
            <a:xfrm>
              <a:off x="4475163" y="3816912"/>
              <a:ext cx="385603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HK" sz="9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It was the best of times, it was the worst of times; it was the age of wisdom, it was the age of foolishness.</a:t>
              </a:r>
              <a:r>
                <a:rPr lang="zh-HK" altLang="zh-HK" sz="9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 </a:t>
              </a:r>
              <a:endParaRPr lang="zh-HK" altLang="en-US" sz="900" dirty="0">
                <a:solidFill>
                  <a:schemeClr val="bg1"/>
                </a:solidFill>
              </a:endParaRPr>
            </a:p>
          </p:txBody>
        </p:sp>
      </p:grp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21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0903937"/>
      </p:ext>
    </p:extLst>
  </p:cSld>
  <p:clrMapOvr>
    <a:masterClrMapping/>
  </p:clrMapOvr>
  <p:transition advTm="2545">
    <p:wip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直接连接符 30"/>
          <p:cNvCxnSpPr/>
          <p:nvPr/>
        </p:nvCxnSpPr>
        <p:spPr>
          <a:xfrm>
            <a:off x="12048767" y="1551265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Freeform 144"/>
          <p:cNvSpPr>
            <a:spLocks/>
          </p:cNvSpPr>
          <p:nvPr/>
        </p:nvSpPr>
        <p:spPr bwMode="auto">
          <a:xfrm>
            <a:off x="1986683" y="3199618"/>
            <a:ext cx="2036484" cy="2009946"/>
          </a:xfrm>
          <a:custGeom>
            <a:avLst/>
            <a:gdLst>
              <a:gd name="T0" fmla="*/ 126 w 134"/>
              <a:gd name="T1" fmla="*/ 100 h 145"/>
              <a:gd name="T2" fmla="*/ 83 w 134"/>
              <a:gd name="T3" fmla="*/ 88 h 145"/>
              <a:gd name="T4" fmla="*/ 85 w 134"/>
              <a:gd name="T5" fmla="*/ 77 h 145"/>
              <a:gd name="T6" fmla="*/ 91 w 134"/>
              <a:gd name="T7" fmla="*/ 69 h 145"/>
              <a:gd name="T8" fmla="*/ 92 w 134"/>
              <a:gd name="T9" fmla="*/ 60 h 145"/>
              <a:gd name="T10" fmla="*/ 94 w 134"/>
              <a:gd name="T11" fmla="*/ 60 h 145"/>
              <a:gd name="T12" fmla="*/ 97 w 134"/>
              <a:gd name="T13" fmla="*/ 58 h 145"/>
              <a:gd name="T14" fmla="*/ 98 w 134"/>
              <a:gd name="T15" fmla="*/ 43 h 145"/>
              <a:gd name="T16" fmla="*/ 96 w 134"/>
              <a:gd name="T17" fmla="*/ 40 h 145"/>
              <a:gd name="T18" fmla="*/ 94 w 134"/>
              <a:gd name="T19" fmla="*/ 40 h 145"/>
              <a:gd name="T20" fmla="*/ 95 w 134"/>
              <a:gd name="T21" fmla="*/ 32 h 145"/>
              <a:gd name="T22" fmla="*/ 90 w 134"/>
              <a:gd name="T23" fmla="*/ 10 h 145"/>
              <a:gd name="T24" fmla="*/ 44 w 134"/>
              <a:gd name="T25" fmla="*/ 10 h 145"/>
              <a:gd name="T26" fmla="*/ 39 w 134"/>
              <a:gd name="T27" fmla="*/ 32 h 145"/>
              <a:gd name="T28" fmla="*/ 40 w 134"/>
              <a:gd name="T29" fmla="*/ 40 h 145"/>
              <a:gd name="T30" fmla="*/ 38 w 134"/>
              <a:gd name="T31" fmla="*/ 40 h 145"/>
              <a:gd name="T32" fmla="*/ 35 w 134"/>
              <a:gd name="T33" fmla="*/ 43 h 145"/>
              <a:gd name="T34" fmla="*/ 37 w 134"/>
              <a:gd name="T35" fmla="*/ 58 h 145"/>
              <a:gd name="T36" fmla="*/ 40 w 134"/>
              <a:gd name="T37" fmla="*/ 60 h 145"/>
              <a:gd name="T38" fmla="*/ 42 w 134"/>
              <a:gd name="T39" fmla="*/ 60 h 145"/>
              <a:gd name="T40" fmla="*/ 43 w 134"/>
              <a:gd name="T41" fmla="*/ 69 h 145"/>
              <a:gd name="T42" fmla="*/ 49 w 134"/>
              <a:gd name="T43" fmla="*/ 77 h 145"/>
              <a:gd name="T44" fmla="*/ 50 w 134"/>
              <a:gd name="T45" fmla="*/ 88 h 145"/>
              <a:gd name="T46" fmla="*/ 8 w 134"/>
              <a:gd name="T47" fmla="*/ 100 h 145"/>
              <a:gd name="T48" fmla="*/ 1 w 134"/>
              <a:gd name="T49" fmla="*/ 113 h 145"/>
              <a:gd name="T50" fmla="*/ 2 w 134"/>
              <a:gd name="T51" fmla="*/ 129 h 145"/>
              <a:gd name="T52" fmla="*/ 11 w 134"/>
              <a:gd name="T53" fmla="*/ 139 h 145"/>
              <a:gd name="T54" fmla="*/ 123 w 134"/>
              <a:gd name="T55" fmla="*/ 139 h 145"/>
              <a:gd name="T56" fmla="*/ 132 w 134"/>
              <a:gd name="T57" fmla="*/ 129 h 145"/>
              <a:gd name="T58" fmla="*/ 133 w 134"/>
              <a:gd name="T59" fmla="*/ 113 h 145"/>
              <a:gd name="T60" fmla="*/ 126 w 134"/>
              <a:gd name="T61" fmla="*/ 100 h 1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134" h="145">
                <a:moveTo>
                  <a:pt x="126" y="100"/>
                </a:moveTo>
                <a:cubicBezTo>
                  <a:pt x="113" y="93"/>
                  <a:pt x="98" y="89"/>
                  <a:pt x="83" y="88"/>
                </a:cubicBezTo>
                <a:cubicBezTo>
                  <a:pt x="84" y="84"/>
                  <a:pt x="84" y="81"/>
                  <a:pt x="85" y="77"/>
                </a:cubicBezTo>
                <a:cubicBezTo>
                  <a:pt x="88" y="75"/>
                  <a:pt x="91" y="72"/>
                  <a:pt x="91" y="69"/>
                </a:cubicBezTo>
                <a:cubicBezTo>
                  <a:pt x="91" y="66"/>
                  <a:pt x="92" y="63"/>
                  <a:pt x="92" y="60"/>
                </a:cubicBezTo>
                <a:cubicBezTo>
                  <a:pt x="92" y="60"/>
                  <a:pt x="93" y="60"/>
                  <a:pt x="94" y="60"/>
                </a:cubicBezTo>
                <a:cubicBezTo>
                  <a:pt x="95" y="61"/>
                  <a:pt x="97" y="59"/>
                  <a:pt x="97" y="58"/>
                </a:cubicBezTo>
                <a:cubicBezTo>
                  <a:pt x="98" y="43"/>
                  <a:pt x="98" y="43"/>
                  <a:pt x="98" y="43"/>
                </a:cubicBezTo>
                <a:cubicBezTo>
                  <a:pt x="98" y="41"/>
                  <a:pt x="97" y="40"/>
                  <a:pt x="96" y="40"/>
                </a:cubicBezTo>
                <a:cubicBezTo>
                  <a:pt x="95" y="40"/>
                  <a:pt x="95" y="40"/>
                  <a:pt x="94" y="40"/>
                </a:cubicBezTo>
                <a:cubicBezTo>
                  <a:pt x="94" y="37"/>
                  <a:pt x="95" y="34"/>
                  <a:pt x="95" y="32"/>
                </a:cubicBezTo>
                <a:cubicBezTo>
                  <a:pt x="95" y="28"/>
                  <a:pt x="97" y="17"/>
                  <a:pt x="90" y="10"/>
                </a:cubicBezTo>
                <a:cubicBezTo>
                  <a:pt x="79" y="0"/>
                  <a:pt x="55" y="0"/>
                  <a:pt x="44" y="10"/>
                </a:cubicBezTo>
                <a:cubicBezTo>
                  <a:pt x="36" y="17"/>
                  <a:pt x="38" y="28"/>
                  <a:pt x="39" y="32"/>
                </a:cubicBezTo>
                <a:cubicBezTo>
                  <a:pt x="39" y="34"/>
                  <a:pt x="39" y="37"/>
                  <a:pt x="40" y="40"/>
                </a:cubicBezTo>
                <a:cubicBezTo>
                  <a:pt x="39" y="40"/>
                  <a:pt x="39" y="40"/>
                  <a:pt x="38" y="40"/>
                </a:cubicBezTo>
                <a:cubicBezTo>
                  <a:pt x="36" y="40"/>
                  <a:pt x="35" y="41"/>
                  <a:pt x="35" y="43"/>
                </a:cubicBezTo>
                <a:cubicBezTo>
                  <a:pt x="37" y="58"/>
                  <a:pt x="37" y="58"/>
                  <a:pt x="37" y="58"/>
                </a:cubicBezTo>
                <a:cubicBezTo>
                  <a:pt x="37" y="59"/>
                  <a:pt x="39" y="61"/>
                  <a:pt x="40" y="60"/>
                </a:cubicBezTo>
                <a:cubicBezTo>
                  <a:pt x="41" y="60"/>
                  <a:pt x="41" y="60"/>
                  <a:pt x="42" y="60"/>
                </a:cubicBezTo>
                <a:cubicBezTo>
                  <a:pt x="42" y="63"/>
                  <a:pt x="43" y="66"/>
                  <a:pt x="43" y="69"/>
                </a:cubicBezTo>
                <a:cubicBezTo>
                  <a:pt x="43" y="72"/>
                  <a:pt x="46" y="75"/>
                  <a:pt x="49" y="77"/>
                </a:cubicBezTo>
                <a:cubicBezTo>
                  <a:pt x="49" y="81"/>
                  <a:pt x="50" y="84"/>
                  <a:pt x="50" y="88"/>
                </a:cubicBezTo>
                <a:cubicBezTo>
                  <a:pt x="36" y="89"/>
                  <a:pt x="21" y="93"/>
                  <a:pt x="8" y="100"/>
                </a:cubicBezTo>
                <a:cubicBezTo>
                  <a:pt x="3" y="102"/>
                  <a:pt x="0" y="108"/>
                  <a:pt x="1" y="113"/>
                </a:cubicBezTo>
                <a:cubicBezTo>
                  <a:pt x="1" y="118"/>
                  <a:pt x="2" y="123"/>
                  <a:pt x="2" y="129"/>
                </a:cubicBezTo>
                <a:cubicBezTo>
                  <a:pt x="3" y="133"/>
                  <a:pt x="7" y="138"/>
                  <a:pt x="11" y="139"/>
                </a:cubicBezTo>
                <a:cubicBezTo>
                  <a:pt x="48" y="145"/>
                  <a:pt x="86" y="145"/>
                  <a:pt x="123" y="139"/>
                </a:cubicBezTo>
                <a:cubicBezTo>
                  <a:pt x="127" y="138"/>
                  <a:pt x="131" y="133"/>
                  <a:pt x="132" y="129"/>
                </a:cubicBezTo>
                <a:cubicBezTo>
                  <a:pt x="132" y="123"/>
                  <a:pt x="133" y="118"/>
                  <a:pt x="133" y="113"/>
                </a:cubicBezTo>
                <a:cubicBezTo>
                  <a:pt x="134" y="108"/>
                  <a:pt x="131" y="102"/>
                  <a:pt x="126" y="100"/>
                </a:cubicBezTo>
                <a:close/>
              </a:path>
            </a:pathLst>
          </a:custGeom>
          <a:solidFill>
            <a:srgbClr val="7C233E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Freeform 306"/>
          <p:cNvSpPr>
            <a:spLocks noEditPoints="1"/>
          </p:cNvSpPr>
          <p:nvPr/>
        </p:nvSpPr>
        <p:spPr bwMode="auto">
          <a:xfrm>
            <a:off x="3428089" y="2928339"/>
            <a:ext cx="253250" cy="343052"/>
          </a:xfrm>
          <a:custGeom>
            <a:avLst/>
            <a:gdLst>
              <a:gd name="T0" fmla="*/ 0 w 106"/>
              <a:gd name="T1" fmla="*/ 53 h 156"/>
              <a:gd name="T2" fmla="*/ 52 w 106"/>
              <a:gd name="T3" fmla="*/ 0 h 156"/>
              <a:gd name="T4" fmla="*/ 106 w 106"/>
              <a:gd name="T5" fmla="*/ 42 h 156"/>
              <a:gd name="T6" fmla="*/ 67 w 106"/>
              <a:gd name="T7" fmla="*/ 103 h 156"/>
              <a:gd name="T8" fmla="*/ 67 w 106"/>
              <a:gd name="T9" fmla="*/ 111 h 156"/>
              <a:gd name="T10" fmla="*/ 38 w 106"/>
              <a:gd name="T11" fmla="*/ 111 h 156"/>
              <a:gd name="T12" fmla="*/ 38 w 106"/>
              <a:gd name="T13" fmla="*/ 101 h 156"/>
              <a:gd name="T14" fmla="*/ 72 w 106"/>
              <a:gd name="T15" fmla="*/ 45 h 156"/>
              <a:gd name="T16" fmla="*/ 54 w 106"/>
              <a:gd name="T17" fmla="*/ 25 h 156"/>
              <a:gd name="T18" fmla="*/ 32 w 106"/>
              <a:gd name="T19" fmla="*/ 53 h 156"/>
              <a:gd name="T20" fmla="*/ 0 w 106"/>
              <a:gd name="T21" fmla="*/ 53 h 156"/>
              <a:gd name="T22" fmla="*/ 35 w 106"/>
              <a:gd name="T23" fmla="*/ 124 h 156"/>
              <a:gd name="T24" fmla="*/ 68 w 106"/>
              <a:gd name="T25" fmla="*/ 124 h 156"/>
              <a:gd name="T26" fmla="*/ 68 w 106"/>
              <a:gd name="T27" fmla="*/ 156 h 156"/>
              <a:gd name="T28" fmla="*/ 35 w 106"/>
              <a:gd name="T29" fmla="*/ 156 h 156"/>
              <a:gd name="T30" fmla="*/ 35 w 106"/>
              <a:gd name="T31" fmla="*/ 124 h 1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06" h="156">
                <a:moveTo>
                  <a:pt x="0" y="53"/>
                </a:moveTo>
                <a:cubicBezTo>
                  <a:pt x="1" y="23"/>
                  <a:pt x="21" y="0"/>
                  <a:pt x="52" y="0"/>
                </a:cubicBezTo>
                <a:cubicBezTo>
                  <a:pt x="93" y="0"/>
                  <a:pt x="106" y="25"/>
                  <a:pt x="106" y="42"/>
                </a:cubicBezTo>
                <a:cubicBezTo>
                  <a:pt x="106" y="82"/>
                  <a:pt x="70" y="77"/>
                  <a:pt x="67" y="103"/>
                </a:cubicBezTo>
                <a:cubicBezTo>
                  <a:pt x="67" y="111"/>
                  <a:pt x="67" y="111"/>
                  <a:pt x="67" y="111"/>
                </a:cubicBezTo>
                <a:cubicBezTo>
                  <a:pt x="38" y="111"/>
                  <a:pt x="38" y="111"/>
                  <a:pt x="38" y="111"/>
                </a:cubicBezTo>
                <a:cubicBezTo>
                  <a:pt x="38" y="101"/>
                  <a:pt x="38" y="101"/>
                  <a:pt x="38" y="101"/>
                </a:cubicBezTo>
                <a:cubicBezTo>
                  <a:pt x="41" y="64"/>
                  <a:pt x="73" y="68"/>
                  <a:pt x="72" y="45"/>
                </a:cubicBezTo>
                <a:cubicBezTo>
                  <a:pt x="72" y="32"/>
                  <a:pt x="65" y="25"/>
                  <a:pt x="54" y="25"/>
                </a:cubicBezTo>
                <a:cubicBezTo>
                  <a:pt x="39" y="25"/>
                  <a:pt x="32" y="38"/>
                  <a:pt x="32" y="53"/>
                </a:cubicBezTo>
                <a:lnTo>
                  <a:pt x="0" y="53"/>
                </a:lnTo>
                <a:close/>
                <a:moveTo>
                  <a:pt x="35" y="124"/>
                </a:moveTo>
                <a:cubicBezTo>
                  <a:pt x="68" y="124"/>
                  <a:pt x="68" y="124"/>
                  <a:pt x="68" y="124"/>
                </a:cubicBezTo>
                <a:cubicBezTo>
                  <a:pt x="68" y="156"/>
                  <a:pt x="68" y="156"/>
                  <a:pt x="68" y="156"/>
                </a:cubicBezTo>
                <a:cubicBezTo>
                  <a:pt x="35" y="156"/>
                  <a:pt x="35" y="156"/>
                  <a:pt x="35" y="156"/>
                </a:cubicBezTo>
                <a:lnTo>
                  <a:pt x="35" y="124"/>
                </a:lnTo>
                <a:close/>
              </a:path>
            </a:pathLst>
          </a:custGeom>
          <a:solidFill>
            <a:srgbClr val="7C233E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Freeform 306"/>
          <p:cNvSpPr>
            <a:spLocks noEditPoints="1"/>
          </p:cNvSpPr>
          <p:nvPr/>
        </p:nvSpPr>
        <p:spPr bwMode="auto">
          <a:xfrm>
            <a:off x="2555571" y="2214505"/>
            <a:ext cx="639658" cy="713834"/>
          </a:xfrm>
          <a:custGeom>
            <a:avLst/>
            <a:gdLst>
              <a:gd name="T0" fmla="*/ 0 w 106"/>
              <a:gd name="T1" fmla="*/ 53 h 156"/>
              <a:gd name="T2" fmla="*/ 52 w 106"/>
              <a:gd name="T3" fmla="*/ 0 h 156"/>
              <a:gd name="T4" fmla="*/ 106 w 106"/>
              <a:gd name="T5" fmla="*/ 42 h 156"/>
              <a:gd name="T6" fmla="*/ 67 w 106"/>
              <a:gd name="T7" fmla="*/ 103 h 156"/>
              <a:gd name="T8" fmla="*/ 67 w 106"/>
              <a:gd name="T9" fmla="*/ 111 h 156"/>
              <a:gd name="T10" fmla="*/ 38 w 106"/>
              <a:gd name="T11" fmla="*/ 111 h 156"/>
              <a:gd name="T12" fmla="*/ 38 w 106"/>
              <a:gd name="T13" fmla="*/ 101 h 156"/>
              <a:gd name="T14" fmla="*/ 72 w 106"/>
              <a:gd name="T15" fmla="*/ 45 h 156"/>
              <a:gd name="T16" fmla="*/ 54 w 106"/>
              <a:gd name="T17" fmla="*/ 25 h 156"/>
              <a:gd name="T18" fmla="*/ 32 w 106"/>
              <a:gd name="T19" fmla="*/ 53 h 156"/>
              <a:gd name="T20" fmla="*/ 0 w 106"/>
              <a:gd name="T21" fmla="*/ 53 h 156"/>
              <a:gd name="T22" fmla="*/ 35 w 106"/>
              <a:gd name="T23" fmla="*/ 124 h 156"/>
              <a:gd name="T24" fmla="*/ 68 w 106"/>
              <a:gd name="T25" fmla="*/ 124 h 156"/>
              <a:gd name="T26" fmla="*/ 68 w 106"/>
              <a:gd name="T27" fmla="*/ 156 h 156"/>
              <a:gd name="T28" fmla="*/ 35 w 106"/>
              <a:gd name="T29" fmla="*/ 156 h 156"/>
              <a:gd name="T30" fmla="*/ 35 w 106"/>
              <a:gd name="T31" fmla="*/ 124 h 1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06" h="156">
                <a:moveTo>
                  <a:pt x="0" y="53"/>
                </a:moveTo>
                <a:cubicBezTo>
                  <a:pt x="1" y="23"/>
                  <a:pt x="21" y="0"/>
                  <a:pt x="52" y="0"/>
                </a:cubicBezTo>
                <a:cubicBezTo>
                  <a:pt x="93" y="0"/>
                  <a:pt x="106" y="25"/>
                  <a:pt x="106" y="42"/>
                </a:cubicBezTo>
                <a:cubicBezTo>
                  <a:pt x="106" y="82"/>
                  <a:pt x="70" y="77"/>
                  <a:pt x="67" y="103"/>
                </a:cubicBezTo>
                <a:cubicBezTo>
                  <a:pt x="67" y="111"/>
                  <a:pt x="67" y="111"/>
                  <a:pt x="67" y="111"/>
                </a:cubicBezTo>
                <a:cubicBezTo>
                  <a:pt x="38" y="111"/>
                  <a:pt x="38" y="111"/>
                  <a:pt x="38" y="111"/>
                </a:cubicBezTo>
                <a:cubicBezTo>
                  <a:pt x="38" y="101"/>
                  <a:pt x="38" y="101"/>
                  <a:pt x="38" y="101"/>
                </a:cubicBezTo>
                <a:cubicBezTo>
                  <a:pt x="41" y="64"/>
                  <a:pt x="73" y="68"/>
                  <a:pt x="72" y="45"/>
                </a:cubicBezTo>
                <a:cubicBezTo>
                  <a:pt x="72" y="32"/>
                  <a:pt x="65" y="25"/>
                  <a:pt x="54" y="25"/>
                </a:cubicBezTo>
                <a:cubicBezTo>
                  <a:pt x="39" y="25"/>
                  <a:pt x="32" y="38"/>
                  <a:pt x="32" y="53"/>
                </a:cubicBezTo>
                <a:lnTo>
                  <a:pt x="0" y="53"/>
                </a:lnTo>
                <a:close/>
                <a:moveTo>
                  <a:pt x="35" y="124"/>
                </a:moveTo>
                <a:cubicBezTo>
                  <a:pt x="68" y="124"/>
                  <a:pt x="68" y="124"/>
                  <a:pt x="68" y="124"/>
                </a:cubicBezTo>
                <a:cubicBezTo>
                  <a:pt x="68" y="156"/>
                  <a:pt x="68" y="156"/>
                  <a:pt x="68" y="156"/>
                </a:cubicBezTo>
                <a:cubicBezTo>
                  <a:pt x="35" y="156"/>
                  <a:pt x="35" y="156"/>
                  <a:pt x="35" y="156"/>
                </a:cubicBezTo>
                <a:lnTo>
                  <a:pt x="35" y="124"/>
                </a:lnTo>
                <a:close/>
              </a:path>
            </a:pathLst>
          </a:custGeom>
          <a:solidFill>
            <a:srgbClr val="7C233E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Freeform 306"/>
          <p:cNvSpPr>
            <a:spLocks noEditPoints="1"/>
          </p:cNvSpPr>
          <p:nvPr/>
        </p:nvSpPr>
        <p:spPr bwMode="auto">
          <a:xfrm>
            <a:off x="2171464" y="2861087"/>
            <a:ext cx="229664" cy="338531"/>
          </a:xfrm>
          <a:custGeom>
            <a:avLst/>
            <a:gdLst>
              <a:gd name="T0" fmla="*/ 0 w 106"/>
              <a:gd name="T1" fmla="*/ 53 h 156"/>
              <a:gd name="T2" fmla="*/ 52 w 106"/>
              <a:gd name="T3" fmla="*/ 0 h 156"/>
              <a:gd name="T4" fmla="*/ 106 w 106"/>
              <a:gd name="T5" fmla="*/ 42 h 156"/>
              <a:gd name="T6" fmla="*/ 67 w 106"/>
              <a:gd name="T7" fmla="*/ 103 h 156"/>
              <a:gd name="T8" fmla="*/ 67 w 106"/>
              <a:gd name="T9" fmla="*/ 111 h 156"/>
              <a:gd name="T10" fmla="*/ 38 w 106"/>
              <a:gd name="T11" fmla="*/ 111 h 156"/>
              <a:gd name="T12" fmla="*/ 38 w 106"/>
              <a:gd name="T13" fmla="*/ 101 h 156"/>
              <a:gd name="T14" fmla="*/ 72 w 106"/>
              <a:gd name="T15" fmla="*/ 45 h 156"/>
              <a:gd name="T16" fmla="*/ 54 w 106"/>
              <a:gd name="T17" fmla="*/ 25 h 156"/>
              <a:gd name="T18" fmla="*/ 32 w 106"/>
              <a:gd name="T19" fmla="*/ 53 h 156"/>
              <a:gd name="T20" fmla="*/ 0 w 106"/>
              <a:gd name="T21" fmla="*/ 53 h 156"/>
              <a:gd name="T22" fmla="*/ 35 w 106"/>
              <a:gd name="T23" fmla="*/ 124 h 156"/>
              <a:gd name="T24" fmla="*/ 68 w 106"/>
              <a:gd name="T25" fmla="*/ 124 h 156"/>
              <a:gd name="T26" fmla="*/ 68 w 106"/>
              <a:gd name="T27" fmla="*/ 156 h 156"/>
              <a:gd name="T28" fmla="*/ 35 w 106"/>
              <a:gd name="T29" fmla="*/ 156 h 156"/>
              <a:gd name="T30" fmla="*/ 35 w 106"/>
              <a:gd name="T31" fmla="*/ 124 h 1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06" h="156">
                <a:moveTo>
                  <a:pt x="0" y="53"/>
                </a:moveTo>
                <a:cubicBezTo>
                  <a:pt x="1" y="23"/>
                  <a:pt x="21" y="0"/>
                  <a:pt x="52" y="0"/>
                </a:cubicBezTo>
                <a:cubicBezTo>
                  <a:pt x="93" y="0"/>
                  <a:pt x="106" y="25"/>
                  <a:pt x="106" y="42"/>
                </a:cubicBezTo>
                <a:cubicBezTo>
                  <a:pt x="106" y="82"/>
                  <a:pt x="70" y="77"/>
                  <a:pt x="67" y="103"/>
                </a:cubicBezTo>
                <a:cubicBezTo>
                  <a:pt x="67" y="111"/>
                  <a:pt x="67" y="111"/>
                  <a:pt x="67" y="111"/>
                </a:cubicBezTo>
                <a:cubicBezTo>
                  <a:pt x="38" y="111"/>
                  <a:pt x="38" y="111"/>
                  <a:pt x="38" y="111"/>
                </a:cubicBezTo>
                <a:cubicBezTo>
                  <a:pt x="38" y="101"/>
                  <a:pt x="38" y="101"/>
                  <a:pt x="38" y="101"/>
                </a:cubicBezTo>
                <a:cubicBezTo>
                  <a:pt x="41" y="64"/>
                  <a:pt x="73" y="68"/>
                  <a:pt x="72" y="45"/>
                </a:cubicBezTo>
                <a:cubicBezTo>
                  <a:pt x="72" y="32"/>
                  <a:pt x="65" y="25"/>
                  <a:pt x="54" y="25"/>
                </a:cubicBezTo>
                <a:cubicBezTo>
                  <a:pt x="39" y="25"/>
                  <a:pt x="32" y="38"/>
                  <a:pt x="32" y="53"/>
                </a:cubicBezTo>
                <a:lnTo>
                  <a:pt x="0" y="53"/>
                </a:lnTo>
                <a:close/>
                <a:moveTo>
                  <a:pt x="35" y="124"/>
                </a:moveTo>
                <a:cubicBezTo>
                  <a:pt x="68" y="124"/>
                  <a:pt x="68" y="124"/>
                  <a:pt x="68" y="124"/>
                </a:cubicBezTo>
                <a:cubicBezTo>
                  <a:pt x="68" y="156"/>
                  <a:pt x="68" y="156"/>
                  <a:pt x="68" y="156"/>
                </a:cubicBezTo>
                <a:cubicBezTo>
                  <a:pt x="35" y="156"/>
                  <a:pt x="35" y="156"/>
                  <a:pt x="35" y="156"/>
                </a:cubicBezTo>
                <a:lnTo>
                  <a:pt x="35" y="124"/>
                </a:lnTo>
                <a:close/>
              </a:path>
            </a:pathLst>
          </a:custGeom>
          <a:solidFill>
            <a:srgbClr val="7C233E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云形标注 1"/>
          <p:cNvSpPr/>
          <p:nvPr/>
        </p:nvSpPr>
        <p:spPr>
          <a:xfrm>
            <a:off x="4023167" y="1137832"/>
            <a:ext cx="3196206" cy="1317653"/>
          </a:xfrm>
          <a:prstGeom prst="cloudCallout">
            <a:avLst/>
          </a:prstGeom>
          <a:solidFill>
            <a:srgbClr val="7C23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24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490191" y="1565825"/>
            <a:ext cx="2262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传感器怎么样</a:t>
            </a:r>
            <a:endParaRPr lang="zh-CN" altLang="en-US" sz="24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22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7096420"/>
      </p:ext>
    </p:extLst>
  </p:cSld>
  <p:clrMapOvr>
    <a:masterClrMapping/>
  </p:clrMapOvr>
  <p:transition advTm="438">
    <p:wip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7C23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54082" y="93911"/>
            <a:ext cx="1280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论文绪论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13047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1324496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原理研究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68410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3996431" y="93911"/>
            <a:ext cx="1295401" cy="369332"/>
          </a:xfrm>
          <a:prstGeom prst="rect">
            <a:avLst/>
          </a:prstGeom>
          <a:solidFill>
            <a:srgbClr val="7C233E"/>
          </a:solidFill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无线传输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347574" y="93911"/>
            <a:ext cx="1295400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pc="3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试验分析</a:t>
            </a:r>
            <a:endParaRPr lang="zh-HK" altLang="en-US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676292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5308762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6698717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74320" y="121158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2817251"/>
              </p:ext>
            </p:extLst>
          </p:nvPr>
        </p:nvGraphicFramePr>
        <p:xfrm>
          <a:off x="1334474" y="1211580"/>
          <a:ext cx="6636197" cy="30889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642" name="Visio" r:id="rId3" imgW="10048945" imgH="5419710" progId="Visio.Drawing.15">
                  <p:embed/>
                </p:oleObj>
              </mc:Choice>
              <mc:Fallback>
                <p:oleObj name="Visio" r:id="rId3" imgW="10048945" imgH="5419710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4474" y="1211580"/>
                        <a:ext cx="6636197" cy="3088967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rgbClr val="7C233E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矩形 19"/>
          <p:cNvSpPr/>
          <p:nvPr/>
        </p:nvSpPr>
        <p:spPr>
          <a:xfrm>
            <a:off x="3036469" y="4417359"/>
            <a:ext cx="3421481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1600" dirty="0" smtClean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Dino-Lite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数码显微镜</a:t>
            </a:r>
            <a:endParaRPr lang="en-US" altLang="zh-CN" sz="1600" dirty="0" smtClean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600" dirty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计算机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用作服务器，判断路面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状态</a:t>
            </a:r>
            <a:endParaRPr lang="en-US" altLang="zh-CN" sz="1600" dirty="0" smtClean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600" dirty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温度传感器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测量试验环境温度</a:t>
            </a:r>
            <a:endParaRPr lang="en-US" altLang="zh-CN" sz="1600" dirty="0" smtClean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600" dirty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冷柜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制造低温环境</a:t>
            </a:r>
            <a:endParaRPr lang="en-US" altLang="zh-CN" sz="1600" dirty="0" smtClean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23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3198854"/>
      </p:ext>
    </p:extLst>
  </p:cSld>
  <p:clrMapOvr>
    <a:masterClrMapping/>
  </p:clrMapOvr>
  <p:transition advTm="24514">
    <p:wip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7C23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54082" y="93911"/>
            <a:ext cx="1280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论文绪论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13047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1324496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原理研究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68410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3996431" y="93911"/>
            <a:ext cx="1295401" cy="369332"/>
          </a:xfrm>
          <a:prstGeom prst="rect">
            <a:avLst/>
          </a:prstGeom>
          <a:solidFill>
            <a:srgbClr val="7C233E"/>
          </a:solidFill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无线传输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347574" y="93911"/>
            <a:ext cx="1295400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pc="3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试验分析</a:t>
            </a:r>
            <a:endParaRPr lang="zh-HK" altLang="en-US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676292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5308762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6698717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34"/>
          <p:cNvSpPr txBox="1"/>
          <p:nvPr/>
        </p:nvSpPr>
        <p:spPr>
          <a:xfrm>
            <a:off x="5735069" y="422701"/>
            <a:ext cx="1269547" cy="307777"/>
          </a:xfrm>
          <a:prstGeom prst="rect">
            <a:avLst/>
          </a:prstGeom>
          <a:solidFill>
            <a:schemeClr val="bg1"/>
          </a:solidFill>
          <a:ln w="28575">
            <a:solidFill>
              <a:srgbClr val="7C233E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原理性试验</a:t>
            </a:r>
            <a:endParaRPr lang="zh-HK" altLang="en-US" sz="1400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36" name="图表 35">
            <a:extLst>
              <a:ext uri="{FF2B5EF4-FFF2-40B4-BE49-F238E27FC236}">
                <a16:creationId xmlns:lc="http://schemas.openxmlformats.org/drawingml/2006/lockedCanvas" xmlns:o="urn:schemas-microsoft-com:office:office" xmlns:v="urn:schemas-microsoft-com:vml" xmlns:w10="urn:schemas-microsoft-com:office:word" xmlns:w="http://schemas.openxmlformats.org/wordprocessingml/2006/main" xmlns="" xmlns:xdr="http://schemas.openxmlformats.org/drawingml/2006/spreadsheetDrawing" xmlns:a16="http://schemas.microsoft.com/office/drawing/2014/main" xmlns:wps="http://schemas.microsoft.com/office/word/2010/wordprocessingShape" xmlns:wne="http://schemas.microsoft.com/office/word/2006/wordml" xmlns:wpi="http://schemas.microsoft.com/office/word/2010/wordprocessingInk" xmlns:wpg="http://schemas.microsoft.com/office/word/2010/wordprocessingGroup" xmlns:w15="http://schemas.microsoft.com/office/word/2012/wordml" xmlns:w14="http://schemas.microsoft.com/office/word/2010/wordml" xmlns:wp="http://schemas.openxmlformats.org/drawingml/2006/wordprocessingDrawing" xmlns:wp14="http://schemas.microsoft.com/office/word/2010/wordprocessingDrawing" xmlns:m="http://schemas.openxmlformats.org/officeDocument/2006/math" xmlns:mc="http://schemas.openxmlformats.org/markup-compatibility/2006" xmlns:wpc="http://schemas.microsoft.com/office/word/2010/wordprocessingCanvas" id="{8B8F69F2-DCFE-45D6-AB0E-F448A422FCC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72629354"/>
              </p:ext>
            </p:extLst>
          </p:nvPr>
        </p:nvGraphicFramePr>
        <p:xfrm>
          <a:off x="1114555" y="1318424"/>
          <a:ext cx="5056573" cy="23130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45" name="图表 44"/>
          <p:cNvGraphicFramePr/>
          <p:nvPr>
            <p:extLst>
              <p:ext uri="{D42A27DB-BD31-4B8C-83A1-F6EECF244321}">
                <p14:modId xmlns:p14="http://schemas.microsoft.com/office/powerpoint/2010/main" val="4255327629"/>
              </p:ext>
            </p:extLst>
          </p:nvPr>
        </p:nvGraphicFramePr>
        <p:xfrm>
          <a:off x="1114556" y="3632622"/>
          <a:ext cx="5056572" cy="234145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7" name="矩形 16"/>
          <p:cNvSpPr/>
          <p:nvPr/>
        </p:nvSpPr>
        <p:spPr>
          <a:xfrm>
            <a:off x="6395968" y="2018968"/>
            <a:ext cx="179614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频率随积冰厚度增大而增大</a:t>
            </a:r>
            <a:endParaRPr lang="en-US" altLang="zh-CN" sz="16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6395968" y="4407574"/>
            <a:ext cx="179614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频率随积水厚度增大而减小</a:t>
            </a:r>
            <a:endParaRPr lang="en-US" altLang="zh-CN" sz="16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96264918"/>
      </p:ext>
    </p:extLst>
  </p:cSld>
  <p:clrMapOvr>
    <a:masterClrMapping/>
  </p:clrMapOvr>
  <p:transition advTm="13863">
    <p:wip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7C23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54082" y="93911"/>
            <a:ext cx="1280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论文绪论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13047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1324496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原理研究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68410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3996431" y="93911"/>
            <a:ext cx="1295401" cy="369332"/>
          </a:xfrm>
          <a:prstGeom prst="rect">
            <a:avLst/>
          </a:prstGeom>
          <a:solidFill>
            <a:srgbClr val="7C233E"/>
          </a:solidFill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无线传输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347574" y="93911"/>
            <a:ext cx="1295400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pc="3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试验分析</a:t>
            </a:r>
            <a:endParaRPr lang="zh-HK" altLang="en-US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676292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5308762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6698717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34"/>
          <p:cNvSpPr txBox="1"/>
          <p:nvPr/>
        </p:nvSpPr>
        <p:spPr>
          <a:xfrm>
            <a:off x="5718435" y="403265"/>
            <a:ext cx="1482907" cy="307777"/>
          </a:xfrm>
          <a:prstGeom prst="rect">
            <a:avLst/>
          </a:prstGeom>
          <a:solidFill>
            <a:schemeClr val="bg1"/>
          </a:solidFill>
          <a:ln w="28575">
            <a:solidFill>
              <a:srgbClr val="7C233E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温度特性试验</a:t>
            </a:r>
            <a:endParaRPr lang="zh-HK" altLang="en-US" sz="1400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5" name="图表 14">
            <a:extLst>
              <a:ext uri="{FF2B5EF4-FFF2-40B4-BE49-F238E27FC236}">
                <a16:creationId xmlns:arto="http://schemas.microsoft.com/office/word/2006/arto" xmlns:wp="http://schemas.openxmlformats.org/drawingml/2006/wordprocessingDrawing" xmlns:wp14="http://schemas.microsoft.com/office/word/2010/wordprocessingDrawing" xmlns:a16="http://schemas.microsoft.com/office/drawing/2014/main" xmlns:w16se="http://schemas.microsoft.com/office/word/2015/wordml/symex" xmlns:w="http://schemas.openxmlformats.org/wordprocessingml/2006/main" xmlns:w10="urn:schemas-microsoft-com:office:word" xmlns:v="urn:schemas-microsoft-com:vml" xmlns:o="urn:schemas-microsoft-com:office:office" xmlns:cx8="http://schemas.microsoft.com/office/drawing/2016/5/14/chartex" xmlns:cx7="http://schemas.microsoft.com/office/drawing/2016/5/13/chartex" xmlns:cx6="http://schemas.microsoft.com/office/drawing/2016/5/12/chartex" xmlns:cx5="http://schemas.microsoft.com/office/drawing/2016/5/11/chartex" xmlns:cx4="http://schemas.microsoft.com/office/drawing/2016/5/10/chartex" xmlns:cx3="http://schemas.microsoft.com/office/drawing/2016/5/9/chartex" xmlns:cx2="http://schemas.microsoft.com/office/drawing/2015/10/21/chartex" xmlns:cx1="http://schemas.microsoft.com/office/drawing/2015/9/8/chartex" xmlns:cx="http://schemas.microsoft.com/office/drawing/2014/chartex" xmlns="" xmlns:wps="http://schemas.microsoft.com/office/word/2010/wordprocessingShape" xmlns:wne="http://schemas.microsoft.com/office/word/2006/wordml" xmlns:wpi="http://schemas.microsoft.com/office/word/2010/wordprocessingInk" xmlns:wpg="http://schemas.microsoft.com/office/word/2010/wordprocessingGroup" xmlns:w15="http://schemas.microsoft.com/office/word/2012/wordml" xmlns:w14="http://schemas.microsoft.com/office/word/2010/wordml" xmlns:m="http://schemas.openxmlformats.org/officeDocument/2006/math" xmlns:mc="http://schemas.openxmlformats.org/markup-compatibility/2006" xmlns:wpc="http://schemas.microsoft.com/office/word/2010/wordprocessingCanvas" xmlns:lc="http://schemas.openxmlformats.org/drawingml/2006/lockedCanvas" id="{E59E6AD0-8993-4879-A52B-1D7B73A209D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79091337"/>
              </p:ext>
            </p:extLst>
          </p:nvPr>
        </p:nvGraphicFramePr>
        <p:xfrm>
          <a:off x="1282207" y="1594098"/>
          <a:ext cx="4909588" cy="33709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25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6372740" y="2106053"/>
            <a:ext cx="1839444" cy="22648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-30~60℃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温差，频率变化</a:t>
            </a:r>
            <a:r>
              <a:rPr lang="en-US" altLang="zh-CN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100Hz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600" dirty="0" smtClean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endParaRPr lang="en-US" altLang="zh-CN" sz="1600" dirty="0" smtClean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远小于积冰和积水的变化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频率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范围，仅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占</a:t>
            </a:r>
            <a:r>
              <a:rPr lang="en-US" altLang="zh-CN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3.8‰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5.4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％。</a:t>
            </a:r>
            <a:endParaRPr lang="en-US" altLang="zh-CN" sz="16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910152" y="4960342"/>
            <a:ext cx="1569661" cy="4589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b="1" dirty="0" smtClean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温度特性曲线</a:t>
            </a:r>
            <a:endParaRPr lang="en-US" altLang="zh-CN" b="1" dirty="0">
              <a:solidFill>
                <a:srgbClr val="7C23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16009342"/>
      </p:ext>
    </p:extLst>
  </p:cSld>
  <p:clrMapOvr>
    <a:masterClrMapping/>
  </p:clrMapOvr>
  <p:transition advTm="19989">
    <p:wip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7C23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54082" y="93911"/>
            <a:ext cx="1280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论文绪论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13047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1324496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原理研究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68410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3996431" y="93911"/>
            <a:ext cx="1295401" cy="369332"/>
          </a:xfrm>
          <a:prstGeom prst="rect">
            <a:avLst/>
          </a:prstGeom>
          <a:solidFill>
            <a:srgbClr val="7C233E"/>
          </a:solidFill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无线传输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347574" y="93911"/>
            <a:ext cx="1295400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pc="3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试验分析</a:t>
            </a:r>
            <a:endParaRPr lang="zh-HK" altLang="en-US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676292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5308762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6698717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34"/>
          <p:cNvSpPr txBox="1"/>
          <p:nvPr/>
        </p:nvSpPr>
        <p:spPr>
          <a:xfrm>
            <a:off x="5714356" y="396964"/>
            <a:ext cx="1696267" cy="307777"/>
          </a:xfrm>
          <a:prstGeom prst="rect">
            <a:avLst/>
          </a:prstGeom>
          <a:solidFill>
            <a:schemeClr val="bg1"/>
          </a:solidFill>
          <a:ln w="28575">
            <a:solidFill>
              <a:srgbClr val="7C233E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结冰、融冰试验</a:t>
            </a:r>
            <a:endParaRPr lang="zh-HK" altLang="en-US" sz="1400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5" name="图片 14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502" y="1563703"/>
            <a:ext cx="3686151" cy="3865398"/>
          </a:xfrm>
          <a:prstGeom prst="rect">
            <a:avLst/>
          </a:prstGeom>
          <a:noFill/>
        </p:spPr>
      </p:pic>
      <p:pic>
        <p:nvPicPr>
          <p:cNvPr id="16" name="图片 15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9898" y="1563703"/>
            <a:ext cx="3686151" cy="3876218"/>
          </a:xfrm>
          <a:prstGeom prst="rect">
            <a:avLst/>
          </a:prstGeom>
          <a:noFill/>
        </p:spPr>
      </p:pic>
      <p:sp>
        <p:nvSpPr>
          <p:cNvPr id="17" name="矩形 16"/>
          <p:cNvSpPr/>
          <p:nvPr/>
        </p:nvSpPr>
        <p:spPr>
          <a:xfrm>
            <a:off x="5285569" y="1162262"/>
            <a:ext cx="3200480" cy="3366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1200" dirty="0">
                <a:solidFill>
                  <a:srgbClr val="FF99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0-</a:t>
            </a:r>
            <a:r>
              <a:rPr lang="zh-CN" altLang="en-US" sz="1200" dirty="0">
                <a:solidFill>
                  <a:srgbClr val="FF99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干燥，</a:t>
            </a:r>
            <a:r>
              <a:rPr lang="en-US" altLang="zh-CN" sz="1200" dirty="0">
                <a:solidFill>
                  <a:srgbClr val="FF99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1-</a:t>
            </a:r>
            <a:r>
              <a:rPr lang="zh-CN" altLang="en-US" sz="1200" dirty="0">
                <a:solidFill>
                  <a:srgbClr val="FF99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积水，</a:t>
            </a:r>
            <a:r>
              <a:rPr lang="en-US" altLang="zh-CN" sz="1200" dirty="0">
                <a:solidFill>
                  <a:srgbClr val="FF99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2-</a:t>
            </a:r>
            <a:r>
              <a:rPr lang="zh-CN" altLang="en-US" sz="1200" dirty="0">
                <a:solidFill>
                  <a:srgbClr val="FF99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积冰，</a:t>
            </a:r>
            <a:r>
              <a:rPr lang="en-US" altLang="zh-CN" sz="1200" dirty="0">
                <a:solidFill>
                  <a:srgbClr val="FF99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3-</a:t>
            </a:r>
            <a:r>
              <a:rPr lang="zh-CN" altLang="en-US" sz="1200" dirty="0">
                <a:solidFill>
                  <a:srgbClr val="FF99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结冰，</a:t>
            </a:r>
            <a:r>
              <a:rPr lang="en-US" altLang="zh-CN" sz="1200" dirty="0">
                <a:solidFill>
                  <a:srgbClr val="FF99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4-</a:t>
            </a:r>
            <a:r>
              <a:rPr lang="zh-CN" altLang="en-US" sz="1200" dirty="0">
                <a:solidFill>
                  <a:srgbClr val="FF99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融冰</a:t>
            </a:r>
            <a:endParaRPr lang="en-US" altLang="zh-CN" sz="1200" dirty="0" smtClean="0">
              <a:solidFill>
                <a:srgbClr val="FF99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26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2432420" y="5439921"/>
            <a:ext cx="1292051" cy="458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b="1" dirty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结冰过程</a:t>
            </a:r>
            <a:endParaRPr lang="en-US" altLang="zh-CN" b="1" dirty="0">
              <a:solidFill>
                <a:srgbClr val="7C23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6114817" y="5439921"/>
            <a:ext cx="1295806" cy="458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b="1" dirty="0" smtClean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融冰</a:t>
            </a:r>
            <a:r>
              <a:rPr lang="zh-CN" altLang="en-US" b="1" dirty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过程</a:t>
            </a:r>
            <a:endParaRPr lang="en-US" altLang="zh-CN" b="1" dirty="0">
              <a:solidFill>
                <a:srgbClr val="7C23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01506466"/>
      </p:ext>
    </p:extLst>
  </p:cSld>
  <p:clrMapOvr>
    <a:masterClrMapping/>
  </p:clrMapOvr>
  <p:transition advTm="7887">
    <p:wip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7C23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54082" y="93911"/>
            <a:ext cx="1280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论文绪论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13047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1324496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原理研究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68410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3996431" y="93911"/>
            <a:ext cx="1295401" cy="369332"/>
          </a:xfrm>
          <a:prstGeom prst="rect">
            <a:avLst/>
          </a:prstGeom>
          <a:solidFill>
            <a:srgbClr val="7C233E"/>
          </a:solidFill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无线传输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347574" y="93911"/>
            <a:ext cx="1295400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pc="3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试验分析</a:t>
            </a:r>
            <a:endParaRPr lang="zh-HK" altLang="en-US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676292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5308762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6698717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34"/>
          <p:cNvSpPr txBox="1"/>
          <p:nvPr/>
        </p:nvSpPr>
        <p:spPr>
          <a:xfrm>
            <a:off x="5716496" y="419033"/>
            <a:ext cx="1284787" cy="307777"/>
          </a:xfrm>
          <a:prstGeom prst="rect">
            <a:avLst/>
          </a:prstGeom>
          <a:solidFill>
            <a:schemeClr val="bg1"/>
          </a:solidFill>
          <a:ln w="28575">
            <a:solidFill>
              <a:srgbClr val="7C233E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抗干扰试验</a:t>
            </a:r>
            <a:endParaRPr lang="zh-HK" altLang="en-US" sz="1400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5" name="图片 1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336" y="1692954"/>
            <a:ext cx="5783590" cy="3357940"/>
          </a:xfrm>
          <a:prstGeom prst="rect">
            <a:avLst/>
          </a:prstGeom>
          <a:ln w="28575">
            <a:solidFill>
              <a:srgbClr val="7C233E"/>
            </a:solidFill>
          </a:ln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27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3822919" y="5193691"/>
            <a:ext cx="1642424" cy="458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b="1" dirty="0" smtClean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模拟车辆碾压</a:t>
            </a:r>
            <a:endParaRPr lang="en-US" altLang="zh-CN" b="1" dirty="0">
              <a:solidFill>
                <a:srgbClr val="7C23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56997162"/>
      </p:ext>
    </p:extLst>
  </p:cSld>
  <p:clrMapOvr>
    <a:masterClrMapping/>
  </p:clrMapOvr>
  <p:transition advTm="14635">
    <p:wip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7C23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54082" y="93911"/>
            <a:ext cx="1280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论文绪论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13047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1324496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原理研究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68410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3996431" y="93911"/>
            <a:ext cx="1295401" cy="369332"/>
          </a:xfrm>
          <a:prstGeom prst="rect">
            <a:avLst/>
          </a:prstGeom>
          <a:solidFill>
            <a:srgbClr val="7C233E"/>
          </a:solidFill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无线传输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347574" y="93911"/>
            <a:ext cx="1295400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pc="3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试验分析</a:t>
            </a:r>
            <a:endParaRPr lang="zh-HK" altLang="en-US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676292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5308762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6698717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34"/>
          <p:cNvSpPr txBox="1"/>
          <p:nvPr/>
        </p:nvSpPr>
        <p:spPr>
          <a:xfrm>
            <a:off x="5716496" y="419033"/>
            <a:ext cx="1284787" cy="307777"/>
          </a:xfrm>
          <a:prstGeom prst="rect">
            <a:avLst/>
          </a:prstGeom>
          <a:solidFill>
            <a:schemeClr val="bg1"/>
          </a:solidFill>
          <a:ln w="28575">
            <a:solidFill>
              <a:srgbClr val="7C233E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抗干扰试验</a:t>
            </a:r>
            <a:endParaRPr lang="zh-HK" altLang="en-US" sz="1400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6" name="图片 15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5156" y="1744306"/>
            <a:ext cx="6977950" cy="3117246"/>
          </a:xfrm>
          <a:prstGeom prst="rect">
            <a:avLst/>
          </a:prstGeom>
          <a:noFill/>
          <a:ln w="28575">
            <a:solidFill>
              <a:srgbClr val="7C233E"/>
            </a:solidFill>
          </a:ln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28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3585824" y="5040029"/>
            <a:ext cx="2116613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b="1" dirty="0" smtClean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砂石、稀泥测试</a:t>
            </a:r>
            <a:endParaRPr lang="en-US" altLang="zh-CN" b="1" dirty="0">
              <a:solidFill>
                <a:srgbClr val="7C23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52465102"/>
      </p:ext>
    </p:extLst>
  </p:cSld>
  <p:clrMapOvr>
    <a:masterClrMapping/>
  </p:clrMapOvr>
  <p:transition advTm="11330">
    <p:wip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7C23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54082" y="93911"/>
            <a:ext cx="1280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论文绪论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13047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1324496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原理研究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68410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3996431" y="93911"/>
            <a:ext cx="1295401" cy="369332"/>
          </a:xfrm>
          <a:prstGeom prst="rect">
            <a:avLst/>
          </a:prstGeom>
          <a:solidFill>
            <a:srgbClr val="7C233E"/>
          </a:solidFill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无线传输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347574" y="93911"/>
            <a:ext cx="1295400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pc="3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试验分析</a:t>
            </a:r>
            <a:endParaRPr lang="zh-HK" altLang="en-US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676292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5308762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6698717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34"/>
          <p:cNvSpPr txBox="1"/>
          <p:nvPr/>
        </p:nvSpPr>
        <p:spPr>
          <a:xfrm>
            <a:off x="5710405" y="406675"/>
            <a:ext cx="1498147" cy="307777"/>
          </a:xfrm>
          <a:prstGeom prst="rect">
            <a:avLst/>
          </a:prstGeom>
          <a:solidFill>
            <a:schemeClr val="bg1"/>
          </a:solidFill>
          <a:ln w="28575">
            <a:solidFill>
              <a:srgbClr val="7C233E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实际路面测试</a:t>
            </a:r>
            <a:endParaRPr lang="zh-HK" altLang="en-US" sz="1400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5" name="图片 14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5709" y="1828799"/>
            <a:ext cx="5615615" cy="2827424"/>
          </a:xfrm>
          <a:prstGeom prst="rect">
            <a:avLst/>
          </a:prstGeom>
          <a:noFill/>
          <a:ln w="28575">
            <a:solidFill>
              <a:srgbClr val="7C233E"/>
            </a:solidFill>
          </a:ln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29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3593633" y="4734172"/>
            <a:ext cx="2031326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b="1" dirty="0" smtClean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挪威实际路面测试</a:t>
            </a:r>
            <a:endParaRPr lang="en-US" altLang="zh-CN" b="1" dirty="0">
              <a:solidFill>
                <a:srgbClr val="7C23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58594921"/>
      </p:ext>
    </p:extLst>
  </p:cSld>
  <p:clrMapOvr>
    <a:masterClrMapping/>
  </p:clrMapOvr>
  <p:transition advTm="33108">
    <p:wip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1559719" y="2568507"/>
            <a:ext cx="6024563" cy="1720986"/>
            <a:chOff x="2408238" y="2568507"/>
            <a:chExt cx="6024563" cy="1720986"/>
          </a:xfrm>
        </p:grpSpPr>
        <p:grpSp>
          <p:nvGrpSpPr>
            <p:cNvPr id="14" name="组合 13"/>
            <p:cNvGrpSpPr/>
            <p:nvPr/>
          </p:nvGrpSpPr>
          <p:grpSpPr>
            <a:xfrm>
              <a:off x="2408238" y="2568507"/>
              <a:ext cx="6024563" cy="1720986"/>
              <a:chOff x="1184275" y="2717410"/>
              <a:chExt cx="6024563" cy="1720986"/>
            </a:xfrm>
          </p:grpSpPr>
          <p:grpSp>
            <p:nvGrpSpPr>
              <p:cNvPr id="10" name="Group 4"/>
              <p:cNvGrpSpPr>
                <a:grpSpLocks noChangeAspect="1"/>
              </p:cNvGrpSpPr>
              <p:nvPr/>
            </p:nvGrpSpPr>
            <p:grpSpPr bwMode="auto">
              <a:xfrm>
                <a:off x="1184275" y="2717410"/>
                <a:ext cx="1847850" cy="1720986"/>
                <a:chOff x="1164" y="687"/>
                <a:chExt cx="3219" cy="2998"/>
              </a:xfrm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11" name="Freeform 6"/>
                <p:cNvSpPr>
                  <a:spLocks/>
                </p:cNvSpPr>
                <p:nvPr/>
              </p:nvSpPr>
              <p:spPr bwMode="auto">
                <a:xfrm>
                  <a:off x="1164" y="687"/>
                  <a:ext cx="3219" cy="2998"/>
                </a:xfrm>
                <a:custGeom>
                  <a:avLst/>
                  <a:gdLst>
                    <a:gd name="T0" fmla="*/ 96 w 1360"/>
                    <a:gd name="T1" fmla="*/ 404 h 1266"/>
                    <a:gd name="T2" fmla="*/ 96 w 1360"/>
                    <a:gd name="T3" fmla="*/ 527 h 1266"/>
                    <a:gd name="T4" fmla="*/ 105 w 1360"/>
                    <a:gd name="T5" fmla="*/ 537 h 1266"/>
                    <a:gd name="T6" fmla="*/ 123 w 1360"/>
                    <a:gd name="T7" fmla="*/ 616 h 1266"/>
                    <a:gd name="T8" fmla="*/ 119 w 1360"/>
                    <a:gd name="T9" fmla="*/ 629 h 1266"/>
                    <a:gd name="T10" fmla="*/ 147 w 1360"/>
                    <a:gd name="T11" fmla="*/ 940 h 1266"/>
                    <a:gd name="T12" fmla="*/ 169 w 1360"/>
                    <a:gd name="T13" fmla="*/ 1194 h 1266"/>
                    <a:gd name="T14" fmla="*/ 175 w 1360"/>
                    <a:gd name="T15" fmla="*/ 1266 h 1266"/>
                    <a:gd name="T16" fmla="*/ 0 w 1360"/>
                    <a:gd name="T17" fmla="*/ 1266 h 1266"/>
                    <a:gd name="T18" fmla="*/ 6 w 1360"/>
                    <a:gd name="T19" fmla="*/ 1197 h 1266"/>
                    <a:gd name="T20" fmla="*/ 38 w 1360"/>
                    <a:gd name="T21" fmla="*/ 811 h 1266"/>
                    <a:gd name="T22" fmla="*/ 54 w 1360"/>
                    <a:gd name="T23" fmla="*/ 629 h 1266"/>
                    <a:gd name="T24" fmla="*/ 50 w 1360"/>
                    <a:gd name="T25" fmla="*/ 613 h 1266"/>
                    <a:gd name="T26" fmla="*/ 71 w 1360"/>
                    <a:gd name="T27" fmla="*/ 537 h 1266"/>
                    <a:gd name="T28" fmla="*/ 79 w 1360"/>
                    <a:gd name="T29" fmla="*/ 525 h 1266"/>
                    <a:gd name="T30" fmla="*/ 79 w 1360"/>
                    <a:gd name="T31" fmla="*/ 407 h 1266"/>
                    <a:gd name="T32" fmla="*/ 70 w 1360"/>
                    <a:gd name="T33" fmla="*/ 392 h 1266"/>
                    <a:gd name="T34" fmla="*/ 31 w 1360"/>
                    <a:gd name="T35" fmla="*/ 374 h 1266"/>
                    <a:gd name="T36" fmla="*/ 44 w 1360"/>
                    <a:gd name="T37" fmla="*/ 366 h 1266"/>
                    <a:gd name="T38" fmla="*/ 624 w 1360"/>
                    <a:gd name="T39" fmla="*/ 44 h 1266"/>
                    <a:gd name="T40" fmla="*/ 692 w 1360"/>
                    <a:gd name="T41" fmla="*/ 5 h 1266"/>
                    <a:gd name="T42" fmla="*/ 718 w 1360"/>
                    <a:gd name="T43" fmla="*/ 5 h 1266"/>
                    <a:gd name="T44" fmla="*/ 1255 w 1360"/>
                    <a:gd name="T45" fmla="*/ 275 h 1266"/>
                    <a:gd name="T46" fmla="*/ 1360 w 1360"/>
                    <a:gd name="T47" fmla="*/ 328 h 1266"/>
                    <a:gd name="T48" fmla="*/ 1302 w 1360"/>
                    <a:gd name="T49" fmla="*/ 360 h 1266"/>
                    <a:gd name="T50" fmla="*/ 723 w 1360"/>
                    <a:gd name="T51" fmla="*/ 666 h 1266"/>
                    <a:gd name="T52" fmla="*/ 688 w 1360"/>
                    <a:gd name="T53" fmla="*/ 668 h 1266"/>
                    <a:gd name="T54" fmla="*/ 112 w 1360"/>
                    <a:gd name="T55" fmla="*/ 411 h 1266"/>
                    <a:gd name="T56" fmla="*/ 96 w 1360"/>
                    <a:gd name="T57" fmla="*/ 404 h 12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1360" h="1266">
                      <a:moveTo>
                        <a:pt x="96" y="404"/>
                      </a:moveTo>
                      <a:cubicBezTo>
                        <a:pt x="96" y="447"/>
                        <a:pt x="96" y="487"/>
                        <a:pt x="96" y="527"/>
                      </a:cubicBezTo>
                      <a:cubicBezTo>
                        <a:pt x="96" y="531"/>
                        <a:pt x="101" y="535"/>
                        <a:pt x="105" y="537"/>
                      </a:cubicBezTo>
                      <a:cubicBezTo>
                        <a:pt x="136" y="555"/>
                        <a:pt x="144" y="585"/>
                        <a:pt x="123" y="616"/>
                      </a:cubicBezTo>
                      <a:cubicBezTo>
                        <a:pt x="121" y="620"/>
                        <a:pt x="119" y="625"/>
                        <a:pt x="119" y="629"/>
                      </a:cubicBezTo>
                      <a:cubicBezTo>
                        <a:pt x="128" y="733"/>
                        <a:pt x="138" y="836"/>
                        <a:pt x="147" y="940"/>
                      </a:cubicBezTo>
                      <a:cubicBezTo>
                        <a:pt x="154" y="1024"/>
                        <a:pt x="162" y="1109"/>
                        <a:pt x="169" y="1194"/>
                      </a:cubicBezTo>
                      <a:cubicBezTo>
                        <a:pt x="171" y="1217"/>
                        <a:pt x="173" y="1239"/>
                        <a:pt x="175" y="1266"/>
                      </a:cubicBezTo>
                      <a:cubicBezTo>
                        <a:pt x="117" y="1266"/>
                        <a:pt x="60" y="1266"/>
                        <a:pt x="0" y="1266"/>
                      </a:cubicBezTo>
                      <a:cubicBezTo>
                        <a:pt x="2" y="1244"/>
                        <a:pt x="4" y="1220"/>
                        <a:pt x="6" y="1197"/>
                      </a:cubicBezTo>
                      <a:cubicBezTo>
                        <a:pt x="16" y="1068"/>
                        <a:pt x="27" y="940"/>
                        <a:pt x="38" y="811"/>
                      </a:cubicBezTo>
                      <a:cubicBezTo>
                        <a:pt x="43" y="750"/>
                        <a:pt x="49" y="690"/>
                        <a:pt x="54" y="629"/>
                      </a:cubicBezTo>
                      <a:cubicBezTo>
                        <a:pt x="54" y="624"/>
                        <a:pt x="52" y="617"/>
                        <a:pt x="50" y="613"/>
                      </a:cubicBezTo>
                      <a:cubicBezTo>
                        <a:pt x="32" y="583"/>
                        <a:pt x="40" y="553"/>
                        <a:pt x="71" y="537"/>
                      </a:cubicBezTo>
                      <a:cubicBezTo>
                        <a:pt x="75" y="535"/>
                        <a:pt x="79" y="529"/>
                        <a:pt x="79" y="525"/>
                      </a:cubicBezTo>
                      <a:cubicBezTo>
                        <a:pt x="79" y="486"/>
                        <a:pt x="80" y="446"/>
                        <a:pt x="79" y="407"/>
                      </a:cubicBezTo>
                      <a:cubicBezTo>
                        <a:pt x="79" y="402"/>
                        <a:pt x="74" y="395"/>
                        <a:pt x="70" y="392"/>
                      </a:cubicBezTo>
                      <a:cubicBezTo>
                        <a:pt x="58" y="386"/>
                        <a:pt x="45" y="381"/>
                        <a:pt x="31" y="374"/>
                      </a:cubicBezTo>
                      <a:cubicBezTo>
                        <a:pt x="36" y="371"/>
                        <a:pt x="40" y="368"/>
                        <a:pt x="44" y="366"/>
                      </a:cubicBezTo>
                      <a:cubicBezTo>
                        <a:pt x="237" y="259"/>
                        <a:pt x="431" y="151"/>
                        <a:pt x="624" y="44"/>
                      </a:cubicBezTo>
                      <a:cubicBezTo>
                        <a:pt x="647" y="31"/>
                        <a:pt x="670" y="19"/>
                        <a:pt x="692" y="5"/>
                      </a:cubicBezTo>
                      <a:cubicBezTo>
                        <a:pt x="702" y="0"/>
                        <a:pt x="709" y="1"/>
                        <a:pt x="718" y="5"/>
                      </a:cubicBezTo>
                      <a:cubicBezTo>
                        <a:pt x="897" y="96"/>
                        <a:pt x="1076" y="185"/>
                        <a:pt x="1255" y="275"/>
                      </a:cubicBezTo>
                      <a:cubicBezTo>
                        <a:pt x="1289" y="293"/>
                        <a:pt x="1324" y="310"/>
                        <a:pt x="1360" y="328"/>
                      </a:cubicBezTo>
                      <a:cubicBezTo>
                        <a:pt x="1339" y="340"/>
                        <a:pt x="1320" y="350"/>
                        <a:pt x="1302" y="360"/>
                      </a:cubicBezTo>
                      <a:cubicBezTo>
                        <a:pt x="1109" y="462"/>
                        <a:pt x="916" y="564"/>
                        <a:pt x="723" y="666"/>
                      </a:cubicBezTo>
                      <a:cubicBezTo>
                        <a:pt x="711" y="672"/>
                        <a:pt x="701" y="674"/>
                        <a:pt x="688" y="668"/>
                      </a:cubicBezTo>
                      <a:cubicBezTo>
                        <a:pt x="496" y="582"/>
                        <a:pt x="304" y="496"/>
                        <a:pt x="112" y="411"/>
                      </a:cubicBezTo>
                      <a:cubicBezTo>
                        <a:pt x="108" y="409"/>
                        <a:pt x="103" y="407"/>
                        <a:pt x="96" y="40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HK" altLang="en-US"/>
                </a:p>
              </p:txBody>
            </p:sp>
            <p:sp>
              <p:nvSpPr>
                <p:cNvPr id="12" name="Freeform 7"/>
                <p:cNvSpPr>
                  <a:spLocks/>
                </p:cNvSpPr>
                <p:nvPr/>
              </p:nvSpPr>
              <p:spPr bwMode="auto">
                <a:xfrm>
                  <a:off x="1829" y="1959"/>
                  <a:ext cx="2000" cy="947"/>
                </a:xfrm>
                <a:custGeom>
                  <a:avLst/>
                  <a:gdLst>
                    <a:gd name="T0" fmla="*/ 0 w 845"/>
                    <a:gd name="T1" fmla="*/ 147 h 400"/>
                    <a:gd name="T2" fmla="*/ 78 w 845"/>
                    <a:gd name="T3" fmla="*/ 32 h 400"/>
                    <a:gd name="T4" fmla="*/ 96 w 845"/>
                    <a:gd name="T5" fmla="*/ 28 h 400"/>
                    <a:gd name="T6" fmla="*/ 262 w 845"/>
                    <a:gd name="T7" fmla="*/ 101 h 400"/>
                    <a:gd name="T8" fmla="*/ 417 w 845"/>
                    <a:gd name="T9" fmla="*/ 170 h 400"/>
                    <a:gd name="T10" fmla="*/ 434 w 845"/>
                    <a:gd name="T11" fmla="*/ 167 h 400"/>
                    <a:gd name="T12" fmla="*/ 724 w 845"/>
                    <a:gd name="T13" fmla="*/ 13 h 400"/>
                    <a:gd name="T14" fmla="*/ 749 w 845"/>
                    <a:gd name="T15" fmla="*/ 0 h 400"/>
                    <a:gd name="T16" fmla="*/ 845 w 845"/>
                    <a:gd name="T17" fmla="*/ 143 h 400"/>
                    <a:gd name="T18" fmla="*/ 743 w 845"/>
                    <a:gd name="T19" fmla="*/ 207 h 400"/>
                    <a:gd name="T20" fmla="*/ 448 w 845"/>
                    <a:gd name="T21" fmla="*/ 393 h 400"/>
                    <a:gd name="T22" fmla="*/ 421 w 845"/>
                    <a:gd name="T23" fmla="*/ 394 h 400"/>
                    <a:gd name="T24" fmla="*/ 8 w 845"/>
                    <a:gd name="T25" fmla="*/ 153 h 400"/>
                    <a:gd name="T26" fmla="*/ 0 w 845"/>
                    <a:gd name="T27" fmla="*/ 147 h 4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845" h="400">
                      <a:moveTo>
                        <a:pt x="0" y="147"/>
                      </a:moveTo>
                      <a:cubicBezTo>
                        <a:pt x="27" y="108"/>
                        <a:pt x="53" y="70"/>
                        <a:pt x="78" y="32"/>
                      </a:cubicBezTo>
                      <a:cubicBezTo>
                        <a:pt x="84" y="24"/>
                        <a:pt x="89" y="25"/>
                        <a:pt x="96" y="28"/>
                      </a:cubicBezTo>
                      <a:cubicBezTo>
                        <a:pt x="151" y="53"/>
                        <a:pt x="206" y="77"/>
                        <a:pt x="262" y="101"/>
                      </a:cubicBezTo>
                      <a:cubicBezTo>
                        <a:pt x="313" y="124"/>
                        <a:pt x="365" y="147"/>
                        <a:pt x="417" y="170"/>
                      </a:cubicBezTo>
                      <a:cubicBezTo>
                        <a:pt x="421" y="172"/>
                        <a:pt x="429" y="170"/>
                        <a:pt x="434" y="167"/>
                      </a:cubicBezTo>
                      <a:cubicBezTo>
                        <a:pt x="531" y="116"/>
                        <a:pt x="627" y="65"/>
                        <a:pt x="724" y="13"/>
                      </a:cubicBezTo>
                      <a:cubicBezTo>
                        <a:pt x="732" y="9"/>
                        <a:pt x="740" y="5"/>
                        <a:pt x="749" y="0"/>
                      </a:cubicBezTo>
                      <a:cubicBezTo>
                        <a:pt x="781" y="48"/>
                        <a:pt x="813" y="95"/>
                        <a:pt x="845" y="143"/>
                      </a:cubicBezTo>
                      <a:cubicBezTo>
                        <a:pt x="811" y="165"/>
                        <a:pt x="777" y="186"/>
                        <a:pt x="743" y="207"/>
                      </a:cubicBezTo>
                      <a:cubicBezTo>
                        <a:pt x="645" y="269"/>
                        <a:pt x="546" y="331"/>
                        <a:pt x="448" y="393"/>
                      </a:cubicBezTo>
                      <a:cubicBezTo>
                        <a:pt x="438" y="399"/>
                        <a:pt x="431" y="400"/>
                        <a:pt x="421" y="394"/>
                      </a:cubicBezTo>
                      <a:cubicBezTo>
                        <a:pt x="284" y="313"/>
                        <a:pt x="146" y="233"/>
                        <a:pt x="8" y="153"/>
                      </a:cubicBezTo>
                      <a:cubicBezTo>
                        <a:pt x="6" y="151"/>
                        <a:pt x="3" y="149"/>
                        <a:pt x="0" y="1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HK" altLang="en-US"/>
                </a:p>
              </p:txBody>
            </p:sp>
          </p:grpSp>
          <p:sp>
            <p:nvSpPr>
              <p:cNvPr id="13" name="文本框 12"/>
              <p:cNvSpPr txBox="1"/>
              <p:nvPr/>
            </p:nvSpPr>
            <p:spPr>
              <a:xfrm>
                <a:off x="3187700" y="2847430"/>
                <a:ext cx="4021138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7200" b="1" spc="300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论文绪论</a:t>
                </a:r>
                <a:endParaRPr lang="zh-HK" altLang="en-US" sz="7200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5" name="矩形 14"/>
            <p:cNvSpPr/>
            <p:nvPr/>
          </p:nvSpPr>
          <p:spPr>
            <a:xfrm>
              <a:off x="4475163" y="3816912"/>
              <a:ext cx="385603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HK" sz="9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It was the best of times, it was the worst of times; it was the age of wisdom, it was the age of foolishness.</a:t>
              </a:r>
              <a:r>
                <a:rPr lang="zh-HK" altLang="zh-HK" sz="9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 </a:t>
              </a:r>
              <a:endParaRPr lang="zh-HK" altLang="en-US" sz="900" dirty="0">
                <a:solidFill>
                  <a:schemeClr val="bg1"/>
                </a:solidFill>
              </a:endParaRPr>
            </a:p>
          </p:txBody>
        </p:sp>
      </p:grp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3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8175742"/>
      </p:ext>
    </p:extLst>
  </p:cSld>
  <p:clrMapOvr>
    <a:masterClrMapping/>
  </p:clrMapOvr>
  <p:transition advTm="753">
    <p:wip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1559719" y="2568507"/>
            <a:ext cx="6024563" cy="1720986"/>
            <a:chOff x="2408238" y="2568507"/>
            <a:chExt cx="6024563" cy="1720986"/>
          </a:xfrm>
        </p:grpSpPr>
        <p:grpSp>
          <p:nvGrpSpPr>
            <p:cNvPr id="14" name="组合 13"/>
            <p:cNvGrpSpPr/>
            <p:nvPr/>
          </p:nvGrpSpPr>
          <p:grpSpPr>
            <a:xfrm>
              <a:off x="2408238" y="2568507"/>
              <a:ext cx="6024563" cy="1720986"/>
              <a:chOff x="1184275" y="2717410"/>
              <a:chExt cx="6024563" cy="1720986"/>
            </a:xfrm>
          </p:grpSpPr>
          <p:grpSp>
            <p:nvGrpSpPr>
              <p:cNvPr id="10" name="Group 4"/>
              <p:cNvGrpSpPr>
                <a:grpSpLocks noChangeAspect="1"/>
              </p:cNvGrpSpPr>
              <p:nvPr/>
            </p:nvGrpSpPr>
            <p:grpSpPr bwMode="auto">
              <a:xfrm>
                <a:off x="1184275" y="2717410"/>
                <a:ext cx="1847850" cy="1720986"/>
                <a:chOff x="1164" y="687"/>
                <a:chExt cx="3219" cy="2998"/>
              </a:xfrm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11" name="Freeform 6"/>
                <p:cNvSpPr>
                  <a:spLocks/>
                </p:cNvSpPr>
                <p:nvPr/>
              </p:nvSpPr>
              <p:spPr bwMode="auto">
                <a:xfrm>
                  <a:off x="1164" y="687"/>
                  <a:ext cx="3219" cy="2998"/>
                </a:xfrm>
                <a:custGeom>
                  <a:avLst/>
                  <a:gdLst>
                    <a:gd name="T0" fmla="*/ 96 w 1360"/>
                    <a:gd name="T1" fmla="*/ 404 h 1266"/>
                    <a:gd name="T2" fmla="*/ 96 w 1360"/>
                    <a:gd name="T3" fmla="*/ 527 h 1266"/>
                    <a:gd name="T4" fmla="*/ 105 w 1360"/>
                    <a:gd name="T5" fmla="*/ 537 h 1266"/>
                    <a:gd name="T6" fmla="*/ 123 w 1360"/>
                    <a:gd name="T7" fmla="*/ 616 h 1266"/>
                    <a:gd name="T8" fmla="*/ 119 w 1360"/>
                    <a:gd name="T9" fmla="*/ 629 h 1266"/>
                    <a:gd name="T10" fmla="*/ 147 w 1360"/>
                    <a:gd name="T11" fmla="*/ 940 h 1266"/>
                    <a:gd name="T12" fmla="*/ 169 w 1360"/>
                    <a:gd name="T13" fmla="*/ 1194 h 1266"/>
                    <a:gd name="T14" fmla="*/ 175 w 1360"/>
                    <a:gd name="T15" fmla="*/ 1266 h 1266"/>
                    <a:gd name="T16" fmla="*/ 0 w 1360"/>
                    <a:gd name="T17" fmla="*/ 1266 h 1266"/>
                    <a:gd name="T18" fmla="*/ 6 w 1360"/>
                    <a:gd name="T19" fmla="*/ 1197 h 1266"/>
                    <a:gd name="T20" fmla="*/ 38 w 1360"/>
                    <a:gd name="T21" fmla="*/ 811 h 1266"/>
                    <a:gd name="T22" fmla="*/ 54 w 1360"/>
                    <a:gd name="T23" fmla="*/ 629 h 1266"/>
                    <a:gd name="T24" fmla="*/ 50 w 1360"/>
                    <a:gd name="T25" fmla="*/ 613 h 1266"/>
                    <a:gd name="T26" fmla="*/ 71 w 1360"/>
                    <a:gd name="T27" fmla="*/ 537 h 1266"/>
                    <a:gd name="T28" fmla="*/ 79 w 1360"/>
                    <a:gd name="T29" fmla="*/ 525 h 1266"/>
                    <a:gd name="T30" fmla="*/ 79 w 1360"/>
                    <a:gd name="T31" fmla="*/ 407 h 1266"/>
                    <a:gd name="T32" fmla="*/ 70 w 1360"/>
                    <a:gd name="T33" fmla="*/ 392 h 1266"/>
                    <a:gd name="T34" fmla="*/ 31 w 1360"/>
                    <a:gd name="T35" fmla="*/ 374 h 1266"/>
                    <a:gd name="T36" fmla="*/ 44 w 1360"/>
                    <a:gd name="T37" fmla="*/ 366 h 1266"/>
                    <a:gd name="T38" fmla="*/ 624 w 1360"/>
                    <a:gd name="T39" fmla="*/ 44 h 1266"/>
                    <a:gd name="T40" fmla="*/ 692 w 1360"/>
                    <a:gd name="T41" fmla="*/ 5 h 1266"/>
                    <a:gd name="T42" fmla="*/ 718 w 1360"/>
                    <a:gd name="T43" fmla="*/ 5 h 1266"/>
                    <a:gd name="T44" fmla="*/ 1255 w 1360"/>
                    <a:gd name="T45" fmla="*/ 275 h 1266"/>
                    <a:gd name="T46" fmla="*/ 1360 w 1360"/>
                    <a:gd name="T47" fmla="*/ 328 h 1266"/>
                    <a:gd name="T48" fmla="*/ 1302 w 1360"/>
                    <a:gd name="T49" fmla="*/ 360 h 1266"/>
                    <a:gd name="T50" fmla="*/ 723 w 1360"/>
                    <a:gd name="T51" fmla="*/ 666 h 1266"/>
                    <a:gd name="T52" fmla="*/ 688 w 1360"/>
                    <a:gd name="T53" fmla="*/ 668 h 1266"/>
                    <a:gd name="T54" fmla="*/ 112 w 1360"/>
                    <a:gd name="T55" fmla="*/ 411 h 1266"/>
                    <a:gd name="T56" fmla="*/ 96 w 1360"/>
                    <a:gd name="T57" fmla="*/ 404 h 12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1360" h="1266">
                      <a:moveTo>
                        <a:pt x="96" y="404"/>
                      </a:moveTo>
                      <a:cubicBezTo>
                        <a:pt x="96" y="447"/>
                        <a:pt x="96" y="487"/>
                        <a:pt x="96" y="527"/>
                      </a:cubicBezTo>
                      <a:cubicBezTo>
                        <a:pt x="96" y="531"/>
                        <a:pt x="101" y="535"/>
                        <a:pt x="105" y="537"/>
                      </a:cubicBezTo>
                      <a:cubicBezTo>
                        <a:pt x="136" y="555"/>
                        <a:pt x="144" y="585"/>
                        <a:pt x="123" y="616"/>
                      </a:cubicBezTo>
                      <a:cubicBezTo>
                        <a:pt x="121" y="620"/>
                        <a:pt x="119" y="625"/>
                        <a:pt x="119" y="629"/>
                      </a:cubicBezTo>
                      <a:cubicBezTo>
                        <a:pt x="128" y="733"/>
                        <a:pt x="138" y="836"/>
                        <a:pt x="147" y="940"/>
                      </a:cubicBezTo>
                      <a:cubicBezTo>
                        <a:pt x="154" y="1024"/>
                        <a:pt x="162" y="1109"/>
                        <a:pt x="169" y="1194"/>
                      </a:cubicBezTo>
                      <a:cubicBezTo>
                        <a:pt x="171" y="1217"/>
                        <a:pt x="173" y="1239"/>
                        <a:pt x="175" y="1266"/>
                      </a:cubicBezTo>
                      <a:cubicBezTo>
                        <a:pt x="117" y="1266"/>
                        <a:pt x="60" y="1266"/>
                        <a:pt x="0" y="1266"/>
                      </a:cubicBezTo>
                      <a:cubicBezTo>
                        <a:pt x="2" y="1244"/>
                        <a:pt x="4" y="1220"/>
                        <a:pt x="6" y="1197"/>
                      </a:cubicBezTo>
                      <a:cubicBezTo>
                        <a:pt x="16" y="1068"/>
                        <a:pt x="27" y="940"/>
                        <a:pt x="38" y="811"/>
                      </a:cubicBezTo>
                      <a:cubicBezTo>
                        <a:pt x="43" y="750"/>
                        <a:pt x="49" y="690"/>
                        <a:pt x="54" y="629"/>
                      </a:cubicBezTo>
                      <a:cubicBezTo>
                        <a:pt x="54" y="624"/>
                        <a:pt x="52" y="617"/>
                        <a:pt x="50" y="613"/>
                      </a:cubicBezTo>
                      <a:cubicBezTo>
                        <a:pt x="32" y="583"/>
                        <a:pt x="40" y="553"/>
                        <a:pt x="71" y="537"/>
                      </a:cubicBezTo>
                      <a:cubicBezTo>
                        <a:pt x="75" y="535"/>
                        <a:pt x="79" y="529"/>
                        <a:pt x="79" y="525"/>
                      </a:cubicBezTo>
                      <a:cubicBezTo>
                        <a:pt x="79" y="486"/>
                        <a:pt x="80" y="446"/>
                        <a:pt x="79" y="407"/>
                      </a:cubicBezTo>
                      <a:cubicBezTo>
                        <a:pt x="79" y="402"/>
                        <a:pt x="74" y="395"/>
                        <a:pt x="70" y="392"/>
                      </a:cubicBezTo>
                      <a:cubicBezTo>
                        <a:pt x="58" y="386"/>
                        <a:pt x="45" y="381"/>
                        <a:pt x="31" y="374"/>
                      </a:cubicBezTo>
                      <a:cubicBezTo>
                        <a:pt x="36" y="371"/>
                        <a:pt x="40" y="368"/>
                        <a:pt x="44" y="366"/>
                      </a:cubicBezTo>
                      <a:cubicBezTo>
                        <a:pt x="237" y="259"/>
                        <a:pt x="431" y="151"/>
                        <a:pt x="624" y="44"/>
                      </a:cubicBezTo>
                      <a:cubicBezTo>
                        <a:pt x="647" y="31"/>
                        <a:pt x="670" y="19"/>
                        <a:pt x="692" y="5"/>
                      </a:cubicBezTo>
                      <a:cubicBezTo>
                        <a:pt x="702" y="0"/>
                        <a:pt x="709" y="1"/>
                        <a:pt x="718" y="5"/>
                      </a:cubicBezTo>
                      <a:cubicBezTo>
                        <a:pt x="897" y="96"/>
                        <a:pt x="1076" y="185"/>
                        <a:pt x="1255" y="275"/>
                      </a:cubicBezTo>
                      <a:cubicBezTo>
                        <a:pt x="1289" y="293"/>
                        <a:pt x="1324" y="310"/>
                        <a:pt x="1360" y="328"/>
                      </a:cubicBezTo>
                      <a:cubicBezTo>
                        <a:pt x="1339" y="340"/>
                        <a:pt x="1320" y="350"/>
                        <a:pt x="1302" y="360"/>
                      </a:cubicBezTo>
                      <a:cubicBezTo>
                        <a:pt x="1109" y="462"/>
                        <a:pt x="916" y="564"/>
                        <a:pt x="723" y="666"/>
                      </a:cubicBezTo>
                      <a:cubicBezTo>
                        <a:pt x="711" y="672"/>
                        <a:pt x="701" y="674"/>
                        <a:pt x="688" y="668"/>
                      </a:cubicBezTo>
                      <a:cubicBezTo>
                        <a:pt x="496" y="582"/>
                        <a:pt x="304" y="496"/>
                        <a:pt x="112" y="411"/>
                      </a:cubicBezTo>
                      <a:cubicBezTo>
                        <a:pt x="108" y="409"/>
                        <a:pt x="103" y="407"/>
                        <a:pt x="96" y="40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HK" altLang="en-US"/>
                </a:p>
              </p:txBody>
            </p:sp>
            <p:sp>
              <p:nvSpPr>
                <p:cNvPr id="12" name="Freeform 7"/>
                <p:cNvSpPr>
                  <a:spLocks/>
                </p:cNvSpPr>
                <p:nvPr/>
              </p:nvSpPr>
              <p:spPr bwMode="auto">
                <a:xfrm>
                  <a:off x="1829" y="1959"/>
                  <a:ext cx="2000" cy="947"/>
                </a:xfrm>
                <a:custGeom>
                  <a:avLst/>
                  <a:gdLst>
                    <a:gd name="T0" fmla="*/ 0 w 845"/>
                    <a:gd name="T1" fmla="*/ 147 h 400"/>
                    <a:gd name="T2" fmla="*/ 78 w 845"/>
                    <a:gd name="T3" fmla="*/ 32 h 400"/>
                    <a:gd name="T4" fmla="*/ 96 w 845"/>
                    <a:gd name="T5" fmla="*/ 28 h 400"/>
                    <a:gd name="T6" fmla="*/ 262 w 845"/>
                    <a:gd name="T7" fmla="*/ 101 h 400"/>
                    <a:gd name="T8" fmla="*/ 417 w 845"/>
                    <a:gd name="T9" fmla="*/ 170 h 400"/>
                    <a:gd name="T10" fmla="*/ 434 w 845"/>
                    <a:gd name="T11" fmla="*/ 167 h 400"/>
                    <a:gd name="T12" fmla="*/ 724 w 845"/>
                    <a:gd name="T13" fmla="*/ 13 h 400"/>
                    <a:gd name="T14" fmla="*/ 749 w 845"/>
                    <a:gd name="T15" fmla="*/ 0 h 400"/>
                    <a:gd name="T16" fmla="*/ 845 w 845"/>
                    <a:gd name="T17" fmla="*/ 143 h 400"/>
                    <a:gd name="T18" fmla="*/ 743 w 845"/>
                    <a:gd name="T19" fmla="*/ 207 h 400"/>
                    <a:gd name="T20" fmla="*/ 448 w 845"/>
                    <a:gd name="T21" fmla="*/ 393 h 400"/>
                    <a:gd name="T22" fmla="*/ 421 w 845"/>
                    <a:gd name="T23" fmla="*/ 394 h 400"/>
                    <a:gd name="T24" fmla="*/ 8 w 845"/>
                    <a:gd name="T25" fmla="*/ 153 h 400"/>
                    <a:gd name="T26" fmla="*/ 0 w 845"/>
                    <a:gd name="T27" fmla="*/ 147 h 4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845" h="400">
                      <a:moveTo>
                        <a:pt x="0" y="147"/>
                      </a:moveTo>
                      <a:cubicBezTo>
                        <a:pt x="27" y="108"/>
                        <a:pt x="53" y="70"/>
                        <a:pt x="78" y="32"/>
                      </a:cubicBezTo>
                      <a:cubicBezTo>
                        <a:pt x="84" y="24"/>
                        <a:pt x="89" y="25"/>
                        <a:pt x="96" y="28"/>
                      </a:cubicBezTo>
                      <a:cubicBezTo>
                        <a:pt x="151" y="53"/>
                        <a:pt x="206" y="77"/>
                        <a:pt x="262" y="101"/>
                      </a:cubicBezTo>
                      <a:cubicBezTo>
                        <a:pt x="313" y="124"/>
                        <a:pt x="365" y="147"/>
                        <a:pt x="417" y="170"/>
                      </a:cubicBezTo>
                      <a:cubicBezTo>
                        <a:pt x="421" y="172"/>
                        <a:pt x="429" y="170"/>
                        <a:pt x="434" y="167"/>
                      </a:cubicBezTo>
                      <a:cubicBezTo>
                        <a:pt x="531" y="116"/>
                        <a:pt x="627" y="65"/>
                        <a:pt x="724" y="13"/>
                      </a:cubicBezTo>
                      <a:cubicBezTo>
                        <a:pt x="732" y="9"/>
                        <a:pt x="740" y="5"/>
                        <a:pt x="749" y="0"/>
                      </a:cubicBezTo>
                      <a:cubicBezTo>
                        <a:pt x="781" y="48"/>
                        <a:pt x="813" y="95"/>
                        <a:pt x="845" y="143"/>
                      </a:cubicBezTo>
                      <a:cubicBezTo>
                        <a:pt x="811" y="165"/>
                        <a:pt x="777" y="186"/>
                        <a:pt x="743" y="207"/>
                      </a:cubicBezTo>
                      <a:cubicBezTo>
                        <a:pt x="645" y="269"/>
                        <a:pt x="546" y="331"/>
                        <a:pt x="448" y="393"/>
                      </a:cubicBezTo>
                      <a:cubicBezTo>
                        <a:pt x="438" y="399"/>
                        <a:pt x="431" y="400"/>
                        <a:pt x="421" y="394"/>
                      </a:cubicBezTo>
                      <a:cubicBezTo>
                        <a:pt x="284" y="313"/>
                        <a:pt x="146" y="233"/>
                        <a:pt x="8" y="153"/>
                      </a:cubicBezTo>
                      <a:cubicBezTo>
                        <a:pt x="6" y="151"/>
                        <a:pt x="3" y="149"/>
                        <a:pt x="0" y="1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HK" altLang="en-US"/>
                </a:p>
              </p:txBody>
            </p:sp>
          </p:grpSp>
          <p:sp>
            <p:nvSpPr>
              <p:cNvPr id="13" name="文本框 12"/>
              <p:cNvSpPr txBox="1"/>
              <p:nvPr/>
            </p:nvSpPr>
            <p:spPr>
              <a:xfrm>
                <a:off x="3187700" y="2847430"/>
                <a:ext cx="4021138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7200" b="1" spc="300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无线传输</a:t>
                </a:r>
                <a:endParaRPr lang="zh-HK" altLang="en-US" sz="7200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5" name="矩形 14"/>
            <p:cNvSpPr/>
            <p:nvPr/>
          </p:nvSpPr>
          <p:spPr>
            <a:xfrm>
              <a:off x="4475163" y="3816912"/>
              <a:ext cx="385603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HK" sz="9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It was the best of times, it was the worst of times; it was the age of wisdom, it was the age of foolishness.</a:t>
              </a:r>
              <a:r>
                <a:rPr lang="zh-HK" altLang="zh-HK" sz="9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 </a:t>
              </a:r>
              <a:endParaRPr lang="zh-HK" altLang="en-US" sz="900" dirty="0">
                <a:solidFill>
                  <a:schemeClr val="bg1"/>
                </a:solidFill>
              </a:endParaRPr>
            </a:p>
          </p:txBody>
        </p:sp>
      </p:grp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30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0832192"/>
      </p:ext>
    </p:extLst>
  </p:cSld>
  <p:clrMapOvr>
    <a:masterClrMapping/>
  </p:clrMapOvr>
  <p:transition advTm="325">
    <p:wip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直接连接符 30"/>
          <p:cNvCxnSpPr/>
          <p:nvPr/>
        </p:nvCxnSpPr>
        <p:spPr>
          <a:xfrm>
            <a:off x="12048767" y="1551265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Freeform 144"/>
          <p:cNvSpPr>
            <a:spLocks/>
          </p:cNvSpPr>
          <p:nvPr/>
        </p:nvSpPr>
        <p:spPr bwMode="auto">
          <a:xfrm>
            <a:off x="1986683" y="3199618"/>
            <a:ext cx="2036484" cy="2009946"/>
          </a:xfrm>
          <a:custGeom>
            <a:avLst/>
            <a:gdLst>
              <a:gd name="T0" fmla="*/ 126 w 134"/>
              <a:gd name="T1" fmla="*/ 100 h 145"/>
              <a:gd name="T2" fmla="*/ 83 w 134"/>
              <a:gd name="T3" fmla="*/ 88 h 145"/>
              <a:gd name="T4" fmla="*/ 85 w 134"/>
              <a:gd name="T5" fmla="*/ 77 h 145"/>
              <a:gd name="T6" fmla="*/ 91 w 134"/>
              <a:gd name="T7" fmla="*/ 69 h 145"/>
              <a:gd name="T8" fmla="*/ 92 w 134"/>
              <a:gd name="T9" fmla="*/ 60 h 145"/>
              <a:gd name="T10" fmla="*/ 94 w 134"/>
              <a:gd name="T11" fmla="*/ 60 h 145"/>
              <a:gd name="T12" fmla="*/ 97 w 134"/>
              <a:gd name="T13" fmla="*/ 58 h 145"/>
              <a:gd name="T14" fmla="*/ 98 w 134"/>
              <a:gd name="T15" fmla="*/ 43 h 145"/>
              <a:gd name="T16" fmla="*/ 96 w 134"/>
              <a:gd name="T17" fmla="*/ 40 h 145"/>
              <a:gd name="T18" fmla="*/ 94 w 134"/>
              <a:gd name="T19" fmla="*/ 40 h 145"/>
              <a:gd name="T20" fmla="*/ 95 w 134"/>
              <a:gd name="T21" fmla="*/ 32 h 145"/>
              <a:gd name="T22" fmla="*/ 90 w 134"/>
              <a:gd name="T23" fmla="*/ 10 h 145"/>
              <a:gd name="T24" fmla="*/ 44 w 134"/>
              <a:gd name="T25" fmla="*/ 10 h 145"/>
              <a:gd name="T26" fmla="*/ 39 w 134"/>
              <a:gd name="T27" fmla="*/ 32 h 145"/>
              <a:gd name="T28" fmla="*/ 40 w 134"/>
              <a:gd name="T29" fmla="*/ 40 h 145"/>
              <a:gd name="T30" fmla="*/ 38 w 134"/>
              <a:gd name="T31" fmla="*/ 40 h 145"/>
              <a:gd name="T32" fmla="*/ 35 w 134"/>
              <a:gd name="T33" fmla="*/ 43 h 145"/>
              <a:gd name="T34" fmla="*/ 37 w 134"/>
              <a:gd name="T35" fmla="*/ 58 h 145"/>
              <a:gd name="T36" fmla="*/ 40 w 134"/>
              <a:gd name="T37" fmla="*/ 60 h 145"/>
              <a:gd name="T38" fmla="*/ 42 w 134"/>
              <a:gd name="T39" fmla="*/ 60 h 145"/>
              <a:gd name="T40" fmla="*/ 43 w 134"/>
              <a:gd name="T41" fmla="*/ 69 h 145"/>
              <a:gd name="T42" fmla="*/ 49 w 134"/>
              <a:gd name="T43" fmla="*/ 77 h 145"/>
              <a:gd name="T44" fmla="*/ 50 w 134"/>
              <a:gd name="T45" fmla="*/ 88 h 145"/>
              <a:gd name="T46" fmla="*/ 8 w 134"/>
              <a:gd name="T47" fmla="*/ 100 h 145"/>
              <a:gd name="T48" fmla="*/ 1 w 134"/>
              <a:gd name="T49" fmla="*/ 113 h 145"/>
              <a:gd name="T50" fmla="*/ 2 w 134"/>
              <a:gd name="T51" fmla="*/ 129 h 145"/>
              <a:gd name="T52" fmla="*/ 11 w 134"/>
              <a:gd name="T53" fmla="*/ 139 h 145"/>
              <a:gd name="T54" fmla="*/ 123 w 134"/>
              <a:gd name="T55" fmla="*/ 139 h 145"/>
              <a:gd name="T56" fmla="*/ 132 w 134"/>
              <a:gd name="T57" fmla="*/ 129 h 145"/>
              <a:gd name="T58" fmla="*/ 133 w 134"/>
              <a:gd name="T59" fmla="*/ 113 h 145"/>
              <a:gd name="T60" fmla="*/ 126 w 134"/>
              <a:gd name="T61" fmla="*/ 100 h 1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134" h="145">
                <a:moveTo>
                  <a:pt x="126" y="100"/>
                </a:moveTo>
                <a:cubicBezTo>
                  <a:pt x="113" y="93"/>
                  <a:pt x="98" y="89"/>
                  <a:pt x="83" y="88"/>
                </a:cubicBezTo>
                <a:cubicBezTo>
                  <a:pt x="84" y="84"/>
                  <a:pt x="84" y="81"/>
                  <a:pt x="85" y="77"/>
                </a:cubicBezTo>
                <a:cubicBezTo>
                  <a:pt x="88" y="75"/>
                  <a:pt x="91" y="72"/>
                  <a:pt x="91" y="69"/>
                </a:cubicBezTo>
                <a:cubicBezTo>
                  <a:pt x="91" y="66"/>
                  <a:pt x="92" y="63"/>
                  <a:pt x="92" y="60"/>
                </a:cubicBezTo>
                <a:cubicBezTo>
                  <a:pt x="92" y="60"/>
                  <a:pt x="93" y="60"/>
                  <a:pt x="94" y="60"/>
                </a:cubicBezTo>
                <a:cubicBezTo>
                  <a:pt x="95" y="61"/>
                  <a:pt x="97" y="59"/>
                  <a:pt x="97" y="58"/>
                </a:cubicBezTo>
                <a:cubicBezTo>
                  <a:pt x="98" y="43"/>
                  <a:pt x="98" y="43"/>
                  <a:pt x="98" y="43"/>
                </a:cubicBezTo>
                <a:cubicBezTo>
                  <a:pt x="98" y="41"/>
                  <a:pt x="97" y="40"/>
                  <a:pt x="96" y="40"/>
                </a:cubicBezTo>
                <a:cubicBezTo>
                  <a:pt x="95" y="40"/>
                  <a:pt x="95" y="40"/>
                  <a:pt x="94" y="40"/>
                </a:cubicBezTo>
                <a:cubicBezTo>
                  <a:pt x="94" y="37"/>
                  <a:pt x="95" y="34"/>
                  <a:pt x="95" y="32"/>
                </a:cubicBezTo>
                <a:cubicBezTo>
                  <a:pt x="95" y="28"/>
                  <a:pt x="97" y="17"/>
                  <a:pt x="90" y="10"/>
                </a:cubicBezTo>
                <a:cubicBezTo>
                  <a:pt x="79" y="0"/>
                  <a:pt x="55" y="0"/>
                  <a:pt x="44" y="10"/>
                </a:cubicBezTo>
                <a:cubicBezTo>
                  <a:pt x="36" y="17"/>
                  <a:pt x="38" y="28"/>
                  <a:pt x="39" y="32"/>
                </a:cubicBezTo>
                <a:cubicBezTo>
                  <a:pt x="39" y="34"/>
                  <a:pt x="39" y="37"/>
                  <a:pt x="40" y="40"/>
                </a:cubicBezTo>
                <a:cubicBezTo>
                  <a:pt x="39" y="40"/>
                  <a:pt x="39" y="40"/>
                  <a:pt x="38" y="40"/>
                </a:cubicBezTo>
                <a:cubicBezTo>
                  <a:pt x="36" y="40"/>
                  <a:pt x="35" y="41"/>
                  <a:pt x="35" y="43"/>
                </a:cubicBezTo>
                <a:cubicBezTo>
                  <a:pt x="37" y="58"/>
                  <a:pt x="37" y="58"/>
                  <a:pt x="37" y="58"/>
                </a:cubicBezTo>
                <a:cubicBezTo>
                  <a:pt x="37" y="59"/>
                  <a:pt x="39" y="61"/>
                  <a:pt x="40" y="60"/>
                </a:cubicBezTo>
                <a:cubicBezTo>
                  <a:pt x="41" y="60"/>
                  <a:pt x="41" y="60"/>
                  <a:pt x="42" y="60"/>
                </a:cubicBezTo>
                <a:cubicBezTo>
                  <a:pt x="42" y="63"/>
                  <a:pt x="43" y="66"/>
                  <a:pt x="43" y="69"/>
                </a:cubicBezTo>
                <a:cubicBezTo>
                  <a:pt x="43" y="72"/>
                  <a:pt x="46" y="75"/>
                  <a:pt x="49" y="77"/>
                </a:cubicBezTo>
                <a:cubicBezTo>
                  <a:pt x="49" y="81"/>
                  <a:pt x="50" y="84"/>
                  <a:pt x="50" y="88"/>
                </a:cubicBezTo>
                <a:cubicBezTo>
                  <a:pt x="36" y="89"/>
                  <a:pt x="21" y="93"/>
                  <a:pt x="8" y="100"/>
                </a:cubicBezTo>
                <a:cubicBezTo>
                  <a:pt x="3" y="102"/>
                  <a:pt x="0" y="108"/>
                  <a:pt x="1" y="113"/>
                </a:cubicBezTo>
                <a:cubicBezTo>
                  <a:pt x="1" y="118"/>
                  <a:pt x="2" y="123"/>
                  <a:pt x="2" y="129"/>
                </a:cubicBezTo>
                <a:cubicBezTo>
                  <a:pt x="3" y="133"/>
                  <a:pt x="7" y="138"/>
                  <a:pt x="11" y="139"/>
                </a:cubicBezTo>
                <a:cubicBezTo>
                  <a:pt x="48" y="145"/>
                  <a:pt x="86" y="145"/>
                  <a:pt x="123" y="139"/>
                </a:cubicBezTo>
                <a:cubicBezTo>
                  <a:pt x="127" y="138"/>
                  <a:pt x="131" y="133"/>
                  <a:pt x="132" y="129"/>
                </a:cubicBezTo>
                <a:cubicBezTo>
                  <a:pt x="132" y="123"/>
                  <a:pt x="133" y="118"/>
                  <a:pt x="133" y="113"/>
                </a:cubicBezTo>
                <a:cubicBezTo>
                  <a:pt x="134" y="108"/>
                  <a:pt x="131" y="102"/>
                  <a:pt x="126" y="100"/>
                </a:cubicBezTo>
                <a:close/>
              </a:path>
            </a:pathLst>
          </a:custGeom>
          <a:solidFill>
            <a:srgbClr val="7C233E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Freeform 306"/>
          <p:cNvSpPr>
            <a:spLocks noEditPoints="1"/>
          </p:cNvSpPr>
          <p:nvPr/>
        </p:nvSpPr>
        <p:spPr bwMode="auto">
          <a:xfrm>
            <a:off x="3428089" y="2928339"/>
            <a:ext cx="253250" cy="343052"/>
          </a:xfrm>
          <a:custGeom>
            <a:avLst/>
            <a:gdLst>
              <a:gd name="T0" fmla="*/ 0 w 106"/>
              <a:gd name="T1" fmla="*/ 53 h 156"/>
              <a:gd name="T2" fmla="*/ 52 w 106"/>
              <a:gd name="T3" fmla="*/ 0 h 156"/>
              <a:gd name="T4" fmla="*/ 106 w 106"/>
              <a:gd name="T5" fmla="*/ 42 h 156"/>
              <a:gd name="T6" fmla="*/ 67 w 106"/>
              <a:gd name="T7" fmla="*/ 103 h 156"/>
              <a:gd name="T8" fmla="*/ 67 w 106"/>
              <a:gd name="T9" fmla="*/ 111 h 156"/>
              <a:gd name="T10" fmla="*/ 38 w 106"/>
              <a:gd name="T11" fmla="*/ 111 h 156"/>
              <a:gd name="T12" fmla="*/ 38 w 106"/>
              <a:gd name="T13" fmla="*/ 101 h 156"/>
              <a:gd name="T14" fmla="*/ 72 w 106"/>
              <a:gd name="T15" fmla="*/ 45 h 156"/>
              <a:gd name="T16" fmla="*/ 54 w 106"/>
              <a:gd name="T17" fmla="*/ 25 h 156"/>
              <a:gd name="T18" fmla="*/ 32 w 106"/>
              <a:gd name="T19" fmla="*/ 53 h 156"/>
              <a:gd name="T20" fmla="*/ 0 w 106"/>
              <a:gd name="T21" fmla="*/ 53 h 156"/>
              <a:gd name="T22" fmla="*/ 35 w 106"/>
              <a:gd name="T23" fmla="*/ 124 h 156"/>
              <a:gd name="T24" fmla="*/ 68 w 106"/>
              <a:gd name="T25" fmla="*/ 124 h 156"/>
              <a:gd name="T26" fmla="*/ 68 w 106"/>
              <a:gd name="T27" fmla="*/ 156 h 156"/>
              <a:gd name="T28" fmla="*/ 35 w 106"/>
              <a:gd name="T29" fmla="*/ 156 h 156"/>
              <a:gd name="T30" fmla="*/ 35 w 106"/>
              <a:gd name="T31" fmla="*/ 124 h 1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06" h="156">
                <a:moveTo>
                  <a:pt x="0" y="53"/>
                </a:moveTo>
                <a:cubicBezTo>
                  <a:pt x="1" y="23"/>
                  <a:pt x="21" y="0"/>
                  <a:pt x="52" y="0"/>
                </a:cubicBezTo>
                <a:cubicBezTo>
                  <a:pt x="93" y="0"/>
                  <a:pt x="106" y="25"/>
                  <a:pt x="106" y="42"/>
                </a:cubicBezTo>
                <a:cubicBezTo>
                  <a:pt x="106" y="82"/>
                  <a:pt x="70" y="77"/>
                  <a:pt x="67" y="103"/>
                </a:cubicBezTo>
                <a:cubicBezTo>
                  <a:pt x="67" y="111"/>
                  <a:pt x="67" y="111"/>
                  <a:pt x="67" y="111"/>
                </a:cubicBezTo>
                <a:cubicBezTo>
                  <a:pt x="38" y="111"/>
                  <a:pt x="38" y="111"/>
                  <a:pt x="38" y="111"/>
                </a:cubicBezTo>
                <a:cubicBezTo>
                  <a:pt x="38" y="101"/>
                  <a:pt x="38" y="101"/>
                  <a:pt x="38" y="101"/>
                </a:cubicBezTo>
                <a:cubicBezTo>
                  <a:pt x="41" y="64"/>
                  <a:pt x="73" y="68"/>
                  <a:pt x="72" y="45"/>
                </a:cubicBezTo>
                <a:cubicBezTo>
                  <a:pt x="72" y="32"/>
                  <a:pt x="65" y="25"/>
                  <a:pt x="54" y="25"/>
                </a:cubicBezTo>
                <a:cubicBezTo>
                  <a:pt x="39" y="25"/>
                  <a:pt x="32" y="38"/>
                  <a:pt x="32" y="53"/>
                </a:cubicBezTo>
                <a:lnTo>
                  <a:pt x="0" y="53"/>
                </a:lnTo>
                <a:close/>
                <a:moveTo>
                  <a:pt x="35" y="124"/>
                </a:moveTo>
                <a:cubicBezTo>
                  <a:pt x="68" y="124"/>
                  <a:pt x="68" y="124"/>
                  <a:pt x="68" y="124"/>
                </a:cubicBezTo>
                <a:cubicBezTo>
                  <a:pt x="68" y="156"/>
                  <a:pt x="68" y="156"/>
                  <a:pt x="68" y="156"/>
                </a:cubicBezTo>
                <a:cubicBezTo>
                  <a:pt x="35" y="156"/>
                  <a:pt x="35" y="156"/>
                  <a:pt x="35" y="156"/>
                </a:cubicBezTo>
                <a:lnTo>
                  <a:pt x="35" y="124"/>
                </a:lnTo>
                <a:close/>
              </a:path>
            </a:pathLst>
          </a:custGeom>
          <a:solidFill>
            <a:srgbClr val="7C233E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Freeform 306"/>
          <p:cNvSpPr>
            <a:spLocks noEditPoints="1"/>
          </p:cNvSpPr>
          <p:nvPr/>
        </p:nvSpPr>
        <p:spPr bwMode="auto">
          <a:xfrm>
            <a:off x="2555571" y="2214505"/>
            <a:ext cx="639658" cy="713834"/>
          </a:xfrm>
          <a:custGeom>
            <a:avLst/>
            <a:gdLst>
              <a:gd name="T0" fmla="*/ 0 w 106"/>
              <a:gd name="T1" fmla="*/ 53 h 156"/>
              <a:gd name="T2" fmla="*/ 52 w 106"/>
              <a:gd name="T3" fmla="*/ 0 h 156"/>
              <a:gd name="T4" fmla="*/ 106 w 106"/>
              <a:gd name="T5" fmla="*/ 42 h 156"/>
              <a:gd name="T6" fmla="*/ 67 w 106"/>
              <a:gd name="T7" fmla="*/ 103 h 156"/>
              <a:gd name="T8" fmla="*/ 67 w 106"/>
              <a:gd name="T9" fmla="*/ 111 h 156"/>
              <a:gd name="T10" fmla="*/ 38 w 106"/>
              <a:gd name="T11" fmla="*/ 111 h 156"/>
              <a:gd name="T12" fmla="*/ 38 w 106"/>
              <a:gd name="T13" fmla="*/ 101 h 156"/>
              <a:gd name="T14" fmla="*/ 72 w 106"/>
              <a:gd name="T15" fmla="*/ 45 h 156"/>
              <a:gd name="T16" fmla="*/ 54 w 106"/>
              <a:gd name="T17" fmla="*/ 25 h 156"/>
              <a:gd name="T18" fmla="*/ 32 w 106"/>
              <a:gd name="T19" fmla="*/ 53 h 156"/>
              <a:gd name="T20" fmla="*/ 0 w 106"/>
              <a:gd name="T21" fmla="*/ 53 h 156"/>
              <a:gd name="T22" fmla="*/ 35 w 106"/>
              <a:gd name="T23" fmla="*/ 124 h 156"/>
              <a:gd name="T24" fmla="*/ 68 w 106"/>
              <a:gd name="T25" fmla="*/ 124 h 156"/>
              <a:gd name="T26" fmla="*/ 68 w 106"/>
              <a:gd name="T27" fmla="*/ 156 h 156"/>
              <a:gd name="T28" fmla="*/ 35 w 106"/>
              <a:gd name="T29" fmla="*/ 156 h 156"/>
              <a:gd name="T30" fmla="*/ 35 w 106"/>
              <a:gd name="T31" fmla="*/ 124 h 1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06" h="156">
                <a:moveTo>
                  <a:pt x="0" y="53"/>
                </a:moveTo>
                <a:cubicBezTo>
                  <a:pt x="1" y="23"/>
                  <a:pt x="21" y="0"/>
                  <a:pt x="52" y="0"/>
                </a:cubicBezTo>
                <a:cubicBezTo>
                  <a:pt x="93" y="0"/>
                  <a:pt x="106" y="25"/>
                  <a:pt x="106" y="42"/>
                </a:cubicBezTo>
                <a:cubicBezTo>
                  <a:pt x="106" y="82"/>
                  <a:pt x="70" y="77"/>
                  <a:pt x="67" y="103"/>
                </a:cubicBezTo>
                <a:cubicBezTo>
                  <a:pt x="67" y="111"/>
                  <a:pt x="67" y="111"/>
                  <a:pt x="67" y="111"/>
                </a:cubicBezTo>
                <a:cubicBezTo>
                  <a:pt x="38" y="111"/>
                  <a:pt x="38" y="111"/>
                  <a:pt x="38" y="111"/>
                </a:cubicBezTo>
                <a:cubicBezTo>
                  <a:pt x="38" y="101"/>
                  <a:pt x="38" y="101"/>
                  <a:pt x="38" y="101"/>
                </a:cubicBezTo>
                <a:cubicBezTo>
                  <a:pt x="41" y="64"/>
                  <a:pt x="73" y="68"/>
                  <a:pt x="72" y="45"/>
                </a:cubicBezTo>
                <a:cubicBezTo>
                  <a:pt x="72" y="32"/>
                  <a:pt x="65" y="25"/>
                  <a:pt x="54" y="25"/>
                </a:cubicBezTo>
                <a:cubicBezTo>
                  <a:pt x="39" y="25"/>
                  <a:pt x="32" y="38"/>
                  <a:pt x="32" y="53"/>
                </a:cubicBezTo>
                <a:lnTo>
                  <a:pt x="0" y="53"/>
                </a:lnTo>
                <a:close/>
                <a:moveTo>
                  <a:pt x="35" y="124"/>
                </a:moveTo>
                <a:cubicBezTo>
                  <a:pt x="68" y="124"/>
                  <a:pt x="68" y="124"/>
                  <a:pt x="68" y="124"/>
                </a:cubicBezTo>
                <a:cubicBezTo>
                  <a:pt x="68" y="156"/>
                  <a:pt x="68" y="156"/>
                  <a:pt x="68" y="156"/>
                </a:cubicBezTo>
                <a:cubicBezTo>
                  <a:pt x="35" y="156"/>
                  <a:pt x="35" y="156"/>
                  <a:pt x="35" y="156"/>
                </a:cubicBezTo>
                <a:lnTo>
                  <a:pt x="35" y="124"/>
                </a:lnTo>
                <a:close/>
              </a:path>
            </a:pathLst>
          </a:custGeom>
          <a:solidFill>
            <a:srgbClr val="7C233E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Freeform 306"/>
          <p:cNvSpPr>
            <a:spLocks noEditPoints="1"/>
          </p:cNvSpPr>
          <p:nvPr/>
        </p:nvSpPr>
        <p:spPr bwMode="auto">
          <a:xfrm>
            <a:off x="2171464" y="2861087"/>
            <a:ext cx="229664" cy="338531"/>
          </a:xfrm>
          <a:custGeom>
            <a:avLst/>
            <a:gdLst>
              <a:gd name="T0" fmla="*/ 0 w 106"/>
              <a:gd name="T1" fmla="*/ 53 h 156"/>
              <a:gd name="T2" fmla="*/ 52 w 106"/>
              <a:gd name="T3" fmla="*/ 0 h 156"/>
              <a:gd name="T4" fmla="*/ 106 w 106"/>
              <a:gd name="T5" fmla="*/ 42 h 156"/>
              <a:gd name="T6" fmla="*/ 67 w 106"/>
              <a:gd name="T7" fmla="*/ 103 h 156"/>
              <a:gd name="T8" fmla="*/ 67 w 106"/>
              <a:gd name="T9" fmla="*/ 111 h 156"/>
              <a:gd name="T10" fmla="*/ 38 w 106"/>
              <a:gd name="T11" fmla="*/ 111 h 156"/>
              <a:gd name="T12" fmla="*/ 38 w 106"/>
              <a:gd name="T13" fmla="*/ 101 h 156"/>
              <a:gd name="T14" fmla="*/ 72 w 106"/>
              <a:gd name="T15" fmla="*/ 45 h 156"/>
              <a:gd name="T16" fmla="*/ 54 w 106"/>
              <a:gd name="T17" fmla="*/ 25 h 156"/>
              <a:gd name="T18" fmla="*/ 32 w 106"/>
              <a:gd name="T19" fmla="*/ 53 h 156"/>
              <a:gd name="T20" fmla="*/ 0 w 106"/>
              <a:gd name="T21" fmla="*/ 53 h 156"/>
              <a:gd name="T22" fmla="*/ 35 w 106"/>
              <a:gd name="T23" fmla="*/ 124 h 156"/>
              <a:gd name="T24" fmla="*/ 68 w 106"/>
              <a:gd name="T25" fmla="*/ 124 h 156"/>
              <a:gd name="T26" fmla="*/ 68 w 106"/>
              <a:gd name="T27" fmla="*/ 156 h 156"/>
              <a:gd name="T28" fmla="*/ 35 w 106"/>
              <a:gd name="T29" fmla="*/ 156 h 156"/>
              <a:gd name="T30" fmla="*/ 35 w 106"/>
              <a:gd name="T31" fmla="*/ 124 h 1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06" h="156">
                <a:moveTo>
                  <a:pt x="0" y="53"/>
                </a:moveTo>
                <a:cubicBezTo>
                  <a:pt x="1" y="23"/>
                  <a:pt x="21" y="0"/>
                  <a:pt x="52" y="0"/>
                </a:cubicBezTo>
                <a:cubicBezTo>
                  <a:pt x="93" y="0"/>
                  <a:pt x="106" y="25"/>
                  <a:pt x="106" y="42"/>
                </a:cubicBezTo>
                <a:cubicBezTo>
                  <a:pt x="106" y="82"/>
                  <a:pt x="70" y="77"/>
                  <a:pt x="67" y="103"/>
                </a:cubicBezTo>
                <a:cubicBezTo>
                  <a:pt x="67" y="111"/>
                  <a:pt x="67" y="111"/>
                  <a:pt x="67" y="111"/>
                </a:cubicBezTo>
                <a:cubicBezTo>
                  <a:pt x="38" y="111"/>
                  <a:pt x="38" y="111"/>
                  <a:pt x="38" y="111"/>
                </a:cubicBezTo>
                <a:cubicBezTo>
                  <a:pt x="38" y="101"/>
                  <a:pt x="38" y="101"/>
                  <a:pt x="38" y="101"/>
                </a:cubicBezTo>
                <a:cubicBezTo>
                  <a:pt x="41" y="64"/>
                  <a:pt x="73" y="68"/>
                  <a:pt x="72" y="45"/>
                </a:cubicBezTo>
                <a:cubicBezTo>
                  <a:pt x="72" y="32"/>
                  <a:pt x="65" y="25"/>
                  <a:pt x="54" y="25"/>
                </a:cubicBezTo>
                <a:cubicBezTo>
                  <a:pt x="39" y="25"/>
                  <a:pt x="32" y="38"/>
                  <a:pt x="32" y="53"/>
                </a:cubicBezTo>
                <a:lnTo>
                  <a:pt x="0" y="53"/>
                </a:lnTo>
                <a:close/>
                <a:moveTo>
                  <a:pt x="35" y="124"/>
                </a:moveTo>
                <a:cubicBezTo>
                  <a:pt x="68" y="124"/>
                  <a:pt x="68" y="124"/>
                  <a:pt x="68" y="124"/>
                </a:cubicBezTo>
                <a:cubicBezTo>
                  <a:pt x="68" y="156"/>
                  <a:pt x="68" y="156"/>
                  <a:pt x="68" y="156"/>
                </a:cubicBezTo>
                <a:cubicBezTo>
                  <a:pt x="35" y="156"/>
                  <a:pt x="35" y="156"/>
                  <a:pt x="35" y="156"/>
                </a:cubicBezTo>
                <a:lnTo>
                  <a:pt x="35" y="124"/>
                </a:lnTo>
                <a:close/>
              </a:path>
            </a:pathLst>
          </a:custGeom>
          <a:solidFill>
            <a:srgbClr val="7C233E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云形标注 1"/>
          <p:cNvSpPr/>
          <p:nvPr/>
        </p:nvSpPr>
        <p:spPr>
          <a:xfrm>
            <a:off x="4023167" y="1137832"/>
            <a:ext cx="3196206" cy="1317653"/>
          </a:xfrm>
          <a:prstGeom prst="cloudCallout">
            <a:avLst/>
          </a:prstGeom>
          <a:solidFill>
            <a:srgbClr val="7C23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24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490191" y="1565825"/>
            <a:ext cx="2262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线</a:t>
            </a:r>
            <a:r>
              <a:rPr lang="zh-CN" altLang="en-US" sz="2400" b="1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缆</a:t>
            </a:r>
            <a:r>
              <a:rPr lang="zh-CN" altLang="en-US" sz="24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</a:t>
            </a:r>
            <a:r>
              <a:rPr lang="zh-CN" altLang="en-US" sz="2400" b="1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处理</a:t>
            </a:r>
            <a:endParaRPr lang="zh-CN" altLang="en-US" sz="24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31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7088191"/>
      </p:ext>
    </p:extLst>
  </p:cSld>
  <p:clrMapOvr>
    <a:masterClrMapping/>
  </p:clrMapOvr>
  <p:transition advTm="1666">
    <p:wip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7C23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54082" y="93911"/>
            <a:ext cx="1280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论文绪论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13047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1324496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原理研究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68410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3996431" y="93911"/>
            <a:ext cx="129540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无线传输</a:t>
            </a:r>
            <a:endParaRPr lang="zh-HK" altLang="en-US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403317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试验分析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676292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5308762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6698717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3" name="对象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71260541"/>
              </p:ext>
            </p:extLst>
          </p:nvPr>
        </p:nvGraphicFramePr>
        <p:xfrm>
          <a:off x="630185" y="1418160"/>
          <a:ext cx="3739987" cy="1876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65" name="Visio" r:id="rId3" imgW="8477312" imgH="4400460" progId="Visio.Drawing.15">
                  <p:embed/>
                </p:oleObj>
              </mc:Choice>
              <mc:Fallback>
                <p:oleObj name="Visio" r:id="rId3" imgW="8477312" imgH="4400460" progId="Visio.Drawing.15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0185" y="1418160"/>
                        <a:ext cx="3739987" cy="1876425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rgbClr val="7C233E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4061460" y="397002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6440987"/>
              </p:ext>
            </p:extLst>
          </p:nvPr>
        </p:nvGraphicFramePr>
        <p:xfrm>
          <a:off x="4734747" y="4192441"/>
          <a:ext cx="3739987" cy="1876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66" name="Visio" r:id="rId5" imgW="8477312" imgH="3581280" progId="Visio.Drawing.15">
                  <p:embed/>
                </p:oleObj>
              </mc:Choice>
              <mc:Fallback>
                <p:oleObj name="Visio" r:id="rId5" imgW="8477312" imgH="3581280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34747" y="4192441"/>
                        <a:ext cx="3739987" cy="1876425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rgbClr val="7C233E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圆角右箭头 5"/>
          <p:cNvSpPr/>
          <p:nvPr/>
        </p:nvSpPr>
        <p:spPr>
          <a:xfrm rot="5400000">
            <a:off x="5249768" y="1825951"/>
            <a:ext cx="1394460" cy="2218244"/>
          </a:xfrm>
          <a:prstGeom prst="bentArrow">
            <a:avLst/>
          </a:prstGeom>
          <a:solidFill>
            <a:srgbClr val="7C233E"/>
          </a:solidFill>
          <a:ln>
            <a:solidFill>
              <a:srgbClr val="7C23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2914702" y="2464093"/>
            <a:ext cx="4171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b="1" dirty="0">
                <a:ln w="22225">
                  <a:solidFill>
                    <a:srgbClr val="FF0000"/>
                  </a:solidFill>
                  <a:prstDash val="solid"/>
                </a:ln>
                <a:solidFill>
                  <a:srgbClr val="FF0000"/>
                </a:solidFill>
              </a:rPr>
              <a:t>×</a:t>
            </a:r>
            <a:endParaRPr lang="zh-CN" altLang="en-US" b="1" dirty="0">
              <a:ln w="22225">
                <a:solidFill>
                  <a:srgbClr val="FF0000"/>
                </a:solidFill>
                <a:prstDash val="solid"/>
              </a:ln>
              <a:solidFill>
                <a:srgbClr val="FF0000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1972196" y="2464093"/>
            <a:ext cx="4171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b="1" dirty="0">
                <a:ln w="22225">
                  <a:solidFill>
                    <a:srgbClr val="FF0000"/>
                  </a:solidFill>
                  <a:prstDash val="solid"/>
                </a:ln>
                <a:solidFill>
                  <a:srgbClr val="FF0000"/>
                </a:solidFill>
              </a:rPr>
              <a:t>×</a:t>
            </a:r>
            <a:endParaRPr lang="zh-CN" altLang="en-US" b="1" dirty="0">
              <a:ln w="22225">
                <a:solidFill>
                  <a:srgbClr val="FF0000"/>
                </a:solidFill>
                <a:prstDash val="solid"/>
              </a:ln>
              <a:solidFill>
                <a:srgbClr val="FF0000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32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1949291" y="3249614"/>
            <a:ext cx="1173961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b="1" dirty="0" smtClean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有线方式</a:t>
            </a:r>
            <a:endParaRPr lang="en-US" altLang="zh-CN" b="1" dirty="0">
              <a:solidFill>
                <a:srgbClr val="7C23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6175942" y="6007799"/>
            <a:ext cx="1173961" cy="458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b="1" dirty="0" smtClean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无线方式</a:t>
            </a:r>
            <a:endParaRPr lang="en-US" altLang="zh-CN" b="1" dirty="0">
              <a:solidFill>
                <a:srgbClr val="7C23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73436692"/>
      </p:ext>
    </p:extLst>
  </p:cSld>
  <p:clrMapOvr>
    <a:masterClrMapping/>
  </p:clrMapOvr>
  <p:transition advTm="4270">
    <p:wip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7C23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54082" y="93911"/>
            <a:ext cx="1280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论文绪论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13047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1324496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原理研究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68410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3996431" y="93911"/>
            <a:ext cx="129540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无线传输</a:t>
            </a:r>
            <a:endParaRPr lang="zh-HK" altLang="en-US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403317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试验分析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676292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5308762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6698717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4317640" y="396964"/>
            <a:ext cx="1481385" cy="307777"/>
          </a:xfrm>
          <a:prstGeom prst="rect">
            <a:avLst/>
          </a:prstGeom>
          <a:solidFill>
            <a:schemeClr val="bg1"/>
          </a:solidFill>
          <a:ln w="28575">
            <a:solidFill>
              <a:srgbClr val="7C233E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spc="300" dirty="0" err="1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ZigBee</a:t>
            </a:r>
            <a:r>
              <a:rPr lang="zh-CN" altLang="en-US" sz="1400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通信</a:t>
            </a:r>
            <a:endParaRPr lang="zh-HK" altLang="en-US" sz="1400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33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4784" y="2002972"/>
            <a:ext cx="1885468" cy="251395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298" y="2002971"/>
            <a:ext cx="3721149" cy="2513957"/>
          </a:xfrm>
          <a:prstGeom prst="rect">
            <a:avLst/>
          </a:prstGeom>
        </p:spPr>
      </p:pic>
      <p:sp>
        <p:nvSpPr>
          <p:cNvPr id="7" name="左右箭头 6"/>
          <p:cNvSpPr/>
          <p:nvPr/>
        </p:nvSpPr>
        <p:spPr>
          <a:xfrm>
            <a:off x="3196199" y="2760617"/>
            <a:ext cx="1216152" cy="634315"/>
          </a:xfrm>
          <a:prstGeom prst="leftRightArrow">
            <a:avLst/>
          </a:prstGeom>
          <a:solidFill>
            <a:srgbClr val="7C233E"/>
          </a:solidFill>
          <a:ln>
            <a:solidFill>
              <a:srgbClr val="7C23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3407750" y="2890617"/>
            <a:ext cx="809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 err="1">
                <a:solidFill>
                  <a:schemeClr val="bg1"/>
                </a:solidFill>
              </a:rPr>
              <a:t>ZigBee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1680693" y="4516928"/>
            <a:ext cx="953650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b="1" dirty="0" smtClean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传感器</a:t>
            </a:r>
            <a:endParaRPr lang="en-US" altLang="zh-CN" b="1" dirty="0">
              <a:solidFill>
                <a:srgbClr val="7C23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5861837" y="4499424"/>
            <a:ext cx="1014070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b="1" dirty="0" smtClean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转发站</a:t>
            </a:r>
            <a:endParaRPr lang="en-US" altLang="zh-CN" b="1" dirty="0">
              <a:solidFill>
                <a:srgbClr val="7C23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91356592"/>
      </p:ext>
    </p:extLst>
  </p:cSld>
  <p:clrMapOvr>
    <a:masterClrMapping/>
  </p:clrMapOvr>
  <p:transition advTm="5397">
    <p:wipe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7C23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54082" y="93911"/>
            <a:ext cx="1280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论文绪论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13047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1324496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原理研究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68410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3996431" y="93911"/>
            <a:ext cx="129540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无线传输</a:t>
            </a:r>
            <a:endParaRPr lang="zh-HK" altLang="en-US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403317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试验分析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676292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5308762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6698717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4361729" y="418137"/>
            <a:ext cx="1701628" cy="307777"/>
          </a:xfrm>
          <a:prstGeom prst="rect">
            <a:avLst/>
          </a:prstGeom>
          <a:solidFill>
            <a:schemeClr val="bg1"/>
          </a:solidFill>
          <a:ln w="28575">
            <a:solidFill>
              <a:srgbClr val="7C233E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云端服务器设计</a:t>
            </a:r>
            <a:endParaRPr lang="zh-HK" altLang="en-US" sz="1400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518160" y="218694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34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925" y="1729321"/>
            <a:ext cx="5904412" cy="3575306"/>
          </a:xfrm>
          <a:prstGeom prst="rect">
            <a:avLst/>
          </a:prstGeom>
          <a:ln w="28575">
            <a:solidFill>
              <a:srgbClr val="7C233E"/>
            </a:solidFill>
          </a:ln>
        </p:spPr>
      </p:pic>
      <p:sp>
        <p:nvSpPr>
          <p:cNvPr id="18" name="矩形 17"/>
          <p:cNvSpPr/>
          <p:nvPr/>
        </p:nvSpPr>
        <p:spPr>
          <a:xfrm>
            <a:off x="3331803" y="5322657"/>
            <a:ext cx="3296992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b="1" dirty="0" smtClean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云端服务器连接转发站与用户</a:t>
            </a:r>
            <a:endParaRPr lang="en-US" altLang="zh-CN" b="1" dirty="0">
              <a:solidFill>
                <a:srgbClr val="7C23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35127388"/>
      </p:ext>
    </p:extLst>
  </p:cSld>
  <p:clrMapOvr>
    <a:masterClrMapping/>
  </p:clrMapOvr>
  <p:transition advTm="12944">
    <p:wipe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7C23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54082" y="93911"/>
            <a:ext cx="1280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论文绪论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13047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1324496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原理研究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68410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3996431" y="93911"/>
            <a:ext cx="129540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无线传输</a:t>
            </a:r>
            <a:endParaRPr lang="zh-HK" altLang="en-US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403317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试验分析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676292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5308762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6698717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4371121" y="420624"/>
            <a:ext cx="1306125" cy="307777"/>
          </a:xfrm>
          <a:prstGeom prst="rect">
            <a:avLst/>
          </a:prstGeom>
          <a:solidFill>
            <a:schemeClr val="bg1"/>
          </a:solidFill>
          <a:ln w="28575">
            <a:solidFill>
              <a:srgbClr val="7C233E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低功耗设计</a:t>
            </a:r>
            <a:endParaRPr lang="zh-HK" altLang="en-US" sz="1400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4610143" y="2280343"/>
            <a:ext cx="188648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/>
            <a:r>
              <a:rPr lang="en-US" altLang="zh-CN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 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低功耗芯片选择</a:t>
            </a:r>
            <a:endParaRPr lang="en-US" altLang="zh-CN" sz="1600" dirty="0" smtClean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just"/>
            <a:endParaRPr lang="en-US" altLang="zh-CN" sz="16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just"/>
            <a:r>
              <a:rPr lang="en-US" altLang="zh-CN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简化电路</a:t>
            </a:r>
            <a:endParaRPr lang="zh-HK" altLang="zh-HK" sz="16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4610143" y="4116635"/>
            <a:ext cx="242010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/>
            <a:r>
              <a:rPr lang="en-US" altLang="zh-CN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 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降低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频率</a:t>
            </a:r>
            <a:endParaRPr lang="en-US" altLang="zh-CN" sz="1600" dirty="0" smtClean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just"/>
            <a:endParaRPr lang="en-US" altLang="zh-CN" sz="1600" dirty="0" smtClean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just"/>
            <a:r>
              <a:rPr lang="en-US" altLang="zh-CN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利用温度值进行优化</a:t>
            </a:r>
            <a:endParaRPr lang="en-US" altLang="zh-CN" sz="16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4610143" y="1836816"/>
            <a:ext cx="1152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 smtClean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电路设计</a:t>
            </a:r>
            <a:endParaRPr lang="zh-HK" altLang="en-US" b="1" dirty="0">
              <a:solidFill>
                <a:srgbClr val="7C23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4626120" y="3512163"/>
            <a:ext cx="1152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 smtClean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软件设计</a:t>
            </a:r>
            <a:endParaRPr lang="zh-HK" altLang="en-US" b="1" dirty="0">
              <a:solidFill>
                <a:srgbClr val="7C23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231" y="2167384"/>
            <a:ext cx="2108324" cy="2451836"/>
          </a:xfrm>
          <a:prstGeom prst="rect">
            <a:avLst/>
          </a:prstGeom>
          <a:ln w="28575">
            <a:solidFill>
              <a:srgbClr val="7C233E"/>
            </a:solidFill>
          </a:ln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35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8985832"/>
      </p:ext>
    </p:extLst>
  </p:cSld>
  <p:clrMapOvr>
    <a:masterClrMapping/>
  </p:clrMapOvr>
  <p:transition advTm="2244">
    <p:wipe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7C23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54082" y="93911"/>
            <a:ext cx="1280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论文绪论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13047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1324496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原理研究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68410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3996431" y="93911"/>
            <a:ext cx="129540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无线传输</a:t>
            </a:r>
            <a:endParaRPr lang="zh-HK" altLang="en-US" spc="3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347574" y="93911"/>
            <a:ext cx="1295400" cy="369332"/>
          </a:xfrm>
          <a:prstGeom prst="rect">
            <a:avLst/>
          </a:prstGeom>
          <a:solidFill>
            <a:srgbClr val="7C233E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试验分析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676292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5308762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6698717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34"/>
          <p:cNvSpPr txBox="1"/>
          <p:nvPr/>
        </p:nvSpPr>
        <p:spPr>
          <a:xfrm>
            <a:off x="4364956" y="396964"/>
            <a:ext cx="1515858" cy="307777"/>
          </a:xfrm>
          <a:prstGeom prst="rect">
            <a:avLst/>
          </a:prstGeom>
          <a:solidFill>
            <a:schemeClr val="bg1"/>
          </a:solidFill>
          <a:ln w="28575">
            <a:solidFill>
              <a:srgbClr val="7C233E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通信距离测试</a:t>
            </a:r>
            <a:endParaRPr lang="zh-HK" altLang="en-US" sz="1400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5" name="图片 14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9618" y="1592338"/>
            <a:ext cx="5855274" cy="3023940"/>
          </a:xfrm>
          <a:prstGeom prst="rect">
            <a:avLst/>
          </a:prstGeom>
          <a:noFill/>
          <a:ln w="28575">
            <a:solidFill>
              <a:srgbClr val="7C233E"/>
            </a:solidFill>
          </a:ln>
        </p:spPr>
      </p:pic>
      <p:sp>
        <p:nvSpPr>
          <p:cNvPr id="17" name="矩形 16"/>
          <p:cNvSpPr/>
          <p:nvPr/>
        </p:nvSpPr>
        <p:spPr>
          <a:xfrm>
            <a:off x="1719618" y="4987261"/>
            <a:ext cx="585527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保证低功耗（</a:t>
            </a:r>
            <a:r>
              <a:rPr lang="en-US" altLang="zh-CN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20mA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），在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遮挡不严重的情况下传感器通信距离为</a:t>
            </a:r>
            <a:r>
              <a:rPr lang="en-US" altLang="zh-CN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30m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，能够基本满足实际需要。</a:t>
            </a:r>
            <a:endParaRPr lang="en-US" altLang="zh-CN" sz="1600" dirty="0" smtClean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36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6482389"/>
      </p:ext>
    </p:extLst>
  </p:cSld>
  <p:clrMapOvr>
    <a:masterClrMapping/>
  </p:clrMapOvr>
  <p:transition advTm="7798">
    <p:wipe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1559719" y="2568507"/>
            <a:ext cx="6024563" cy="1720986"/>
            <a:chOff x="2408238" y="2568507"/>
            <a:chExt cx="6024563" cy="1720986"/>
          </a:xfrm>
        </p:grpSpPr>
        <p:grpSp>
          <p:nvGrpSpPr>
            <p:cNvPr id="14" name="组合 13"/>
            <p:cNvGrpSpPr/>
            <p:nvPr/>
          </p:nvGrpSpPr>
          <p:grpSpPr>
            <a:xfrm>
              <a:off x="2408238" y="2568507"/>
              <a:ext cx="6024563" cy="1720986"/>
              <a:chOff x="1184275" y="2717410"/>
              <a:chExt cx="6024563" cy="1720986"/>
            </a:xfrm>
          </p:grpSpPr>
          <p:grpSp>
            <p:nvGrpSpPr>
              <p:cNvPr id="10" name="Group 4"/>
              <p:cNvGrpSpPr>
                <a:grpSpLocks noChangeAspect="1"/>
              </p:cNvGrpSpPr>
              <p:nvPr/>
            </p:nvGrpSpPr>
            <p:grpSpPr bwMode="auto">
              <a:xfrm>
                <a:off x="1184275" y="2717410"/>
                <a:ext cx="1847850" cy="1720986"/>
                <a:chOff x="1164" y="687"/>
                <a:chExt cx="3219" cy="2998"/>
              </a:xfrm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11" name="Freeform 6"/>
                <p:cNvSpPr>
                  <a:spLocks/>
                </p:cNvSpPr>
                <p:nvPr/>
              </p:nvSpPr>
              <p:spPr bwMode="auto">
                <a:xfrm>
                  <a:off x="1164" y="687"/>
                  <a:ext cx="3219" cy="2998"/>
                </a:xfrm>
                <a:custGeom>
                  <a:avLst/>
                  <a:gdLst>
                    <a:gd name="T0" fmla="*/ 96 w 1360"/>
                    <a:gd name="T1" fmla="*/ 404 h 1266"/>
                    <a:gd name="T2" fmla="*/ 96 w 1360"/>
                    <a:gd name="T3" fmla="*/ 527 h 1266"/>
                    <a:gd name="T4" fmla="*/ 105 w 1360"/>
                    <a:gd name="T5" fmla="*/ 537 h 1266"/>
                    <a:gd name="T6" fmla="*/ 123 w 1360"/>
                    <a:gd name="T7" fmla="*/ 616 h 1266"/>
                    <a:gd name="T8" fmla="*/ 119 w 1360"/>
                    <a:gd name="T9" fmla="*/ 629 h 1266"/>
                    <a:gd name="T10" fmla="*/ 147 w 1360"/>
                    <a:gd name="T11" fmla="*/ 940 h 1266"/>
                    <a:gd name="T12" fmla="*/ 169 w 1360"/>
                    <a:gd name="T13" fmla="*/ 1194 h 1266"/>
                    <a:gd name="T14" fmla="*/ 175 w 1360"/>
                    <a:gd name="T15" fmla="*/ 1266 h 1266"/>
                    <a:gd name="T16" fmla="*/ 0 w 1360"/>
                    <a:gd name="T17" fmla="*/ 1266 h 1266"/>
                    <a:gd name="T18" fmla="*/ 6 w 1360"/>
                    <a:gd name="T19" fmla="*/ 1197 h 1266"/>
                    <a:gd name="T20" fmla="*/ 38 w 1360"/>
                    <a:gd name="T21" fmla="*/ 811 h 1266"/>
                    <a:gd name="T22" fmla="*/ 54 w 1360"/>
                    <a:gd name="T23" fmla="*/ 629 h 1266"/>
                    <a:gd name="T24" fmla="*/ 50 w 1360"/>
                    <a:gd name="T25" fmla="*/ 613 h 1266"/>
                    <a:gd name="T26" fmla="*/ 71 w 1360"/>
                    <a:gd name="T27" fmla="*/ 537 h 1266"/>
                    <a:gd name="T28" fmla="*/ 79 w 1360"/>
                    <a:gd name="T29" fmla="*/ 525 h 1266"/>
                    <a:gd name="T30" fmla="*/ 79 w 1360"/>
                    <a:gd name="T31" fmla="*/ 407 h 1266"/>
                    <a:gd name="T32" fmla="*/ 70 w 1360"/>
                    <a:gd name="T33" fmla="*/ 392 h 1266"/>
                    <a:gd name="T34" fmla="*/ 31 w 1360"/>
                    <a:gd name="T35" fmla="*/ 374 h 1266"/>
                    <a:gd name="T36" fmla="*/ 44 w 1360"/>
                    <a:gd name="T37" fmla="*/ 366 h 1266"/>
                    <a:gd name="T38" fmla="*/ 624 w 1360"/>
                    <a:gd name="T39" fmla="*/ 44 h 1266"/>
                    <a:gd name="T40" fmla="*/ 692 w 1360"/>
                    <a:gd name="T41" fmla="*/ 5 h 1266"/>
                    <a:gd name="T42" fmla="*/ 718 w 1360"/>
                    <a:gd name="T43" fmla="*/ 5 h 1266"/>
                    <a:gd name="T44" fmla="*/ 1255 w 1360"/>
                    <a:gd name="T45" fmla="*/ 275 h 1266"/>
                    <a:gd name="T46" fmla="*/ 1360 w 1360"/>
                    <a:gd name="T47" fmla="*/ 328 h 1266"/>
                    <a:gd name="T48" fmla="*/ 1302 w 1360"/>
                    <a:gd name="T49" fmla="*/ 360 h 1266"/>
                    <a:gd name="T50" fmla="*/ 723 w 1360"/>
                    <a:gd name="T51" fmla="*/ 666 h 1266"/>
                    <a:gd name="T52" fmla="*/ 688 w 1360"/>
                    <a:gd name="T53" fmla="*/ 668 h 1266"/>
                    <a:gd name="T54" fmla="*/ 112 w 1360"/>
                    <a:gd name="T55" fmla="*/ 411 h 1266"/>
                    <a:gd name="T56" fmla="*/ 96 w 1360"/>
                    <a:gd name="T57" fmla="*/ 404 h 12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1360" h="1266">
                      <a:moveTo>
                        <a:pt x="96" y="404"/>
                      </a:moveTo>
                      <a:cubicBezTo>
                        <a:pt x="96" y="447"/>
                        <a:pt x="96" y="487"/>
                        <a:pt x="96" y="527"/>
                      </a:cubicBezTo>
                      <a:cubicBezTo>
                        <a:pt x="96" y="531"/>
                        <a:pt x="101" y="535"/>
                        <a:pt x="105" y="537"/>
                      </a:cubicBezTo>
                      <a:cubicBezTo>
                        <a:pt x="136" y="555"/>
                        <a:pt x="144" y="585"/>
                        <a:pt x="123" y="616"/>
                      </a:cubicBezTo>
                      <a:cubicBezTo>
                        <a:pt x="121" y="620"/>
                        <a:pt x="119" y="625"/>
                        <a:pt x="119" y="629"/>
                      </a:cubicBezTo>
                      <a:cubicBezTo>
                        <a:pt x="128" y="733"/>
                        <a:pt x="138" y="836"/>
                        <a:pt x="147" y="940"/>
                      </a:cubicBezTo>
                      <a:cubicBezTo>
                        <a:pt x="154" y="1024"/>
                        <a:pt x="162" y="1109"/>
                        <a:pt x="169" y="1194"/>
                      </a:cubicBezTo>
                      <a:cubicBezTo>
                        <a:pt x="171" y="1217"/>
                        <a:pt x="173" y="1239"/>
                        <a:pt x="175" y="1266"/>
                      </a:cubicBezTo>
                      <a:cubicBezTo>
                        <a:pt x="117" y="1266"/>
                        <a:pt x="60" y="1266"/>
                        <a:pt x="0" y="1266"/>
                      </a:cubicBezTo>
                      <a:cubicBezTo>
                        <a:pt x="2" y="1244"/>
                        <a:pt x="4" y="1220"/>
                        <a:pt x="6" y="1197"/>
                      </a:cubicBezTo>
                      <a:cubicBezTo>
                        <a:pt x="16" y="1068"/>
                        <a:pt x="27" y="940"/>
                        <a:pt x="38" y="811"/>
                      </a:cubicBezTo>
                      <a:cubicBezTo>
                        <a:pt x="43" y="750"/>
                        <a:pt x="49" y="690"/>
                        <a:pt x="54" y="629"/>
                      </a:cubicBezTo>
                      <a:cubicBezTo>
                        <a:pt x="54" y="624"/>
                        <a:pt x="52" y="617"/>
                        <a:pt x="50" y="613"/>
                      </a:cubicBezTo>
                      <a:cubicBezTo>
                        <a:pt x="32" y="583"/>
                        <a:pt x="40" y="553"/>
                        <a:pt x="71" y="537"/>
                      </a:cubicBezTo>
                      <a:cubicBezTo>
                        <a:pt x="75" y="535"/>
                        <a:pt x="79" y="529"/>
                        <a:pt x="79" y="525"/>
                      </a:cubicBezTo>
                      <a:cubicBezTo>
                        <a:pt x="79" y="486"/>
                        <a:pt x="80" y="446"/>
                        <a:pt x="79" y="407"/>
                      </a:cubicBezTo>
                      <a:cubicBezTo>
                        <a:pt x="79" y="402"/>
                        <a:pt x="74" y="395"/>
                        <a:pt x="70" y="392"/>
                      </a:cubicBezTo>
                      <a:cubicBezTo>
                        <a:pt x="58" y="386"/>
                        <a:pt x="45" y="381"/>
                        <a:pt x="31" y="374"/>
                      </a:cubicBezTo>
                      <a:cubicBezTo>
                        <a:pt x="36" y="371"/>
                        <a:pt x="40" y="368"/>
                        <a:pt x="44" y="366"/>
                      </a:cubicBezTo>
                      <a:cubicBezTo>
                        <a:pt x="237" y="259"/>
                        <a:pt x="431" y="151"/>
                        <a:pt x="624" y="44"/>
                      </a:cubicBezTo>
                      <a:cubicBezTo>
                        <a:pt x="647" y="31"/>
                        <a:pt x="670" y="19"/>
                        <a:pt x="692" y="5"/>
                      </a:cubicBezTo>
                      <a:cubicBezTo>
                        <a:pt x="702" y="0"/>
                        <a:pt x="709" y="1"/>
                        <a:pt x="718" y="5"/>
                      </a:cubicBezTo>
                      <a:cubicBezTo>
                        <a:pt x="897" y="96"/>
                        <a:pt x="1076" y="185"/>
                        <a:pt x="1255" y="275"/>
                      </a:cubicBezTo>
                      <a:cubicBezTo>
                        <a:pt x="1289" y="293"/>
                        <a:pt x="1324" y="310"/>
                        <a:pt x="1360" y="328"/>
                      </a:cubicBezTo>
                      <a:cubicBezTo>
                        <a:pt x="1339" y="340"/>
                        <a:pt x="1320" y="350"/>
                        <a:pt x="1302" y="360"/>
                      </a:cubicBezTo>
                      <a:cubicBezTo>
                        <a:pt x="1109" y="462"/>
                        <a:pt x="916" y="564"/>
                        <a:pt x="723" y="666"/>
                      </a:cubicBezTo>
                      <a:cubicBezTo>
                        <a:pt x="711" y="672"/>
                        <a:pt x="701" y="674"/>
                        <a:pt x="688" y="668"/>
                      </a:cubicBezTo>
                      <a:cubicBezTo>
                        <a:pt x="496" y="582"/>
                        <a:pt x="304" y="496"/>
                        <a:pt x="112" y="411"/>
                      </a:cubicBezTo>
                      <a:cubicBezTo>
                        <a:pt x="108" y="409"/>
                        <a:pt x="103" y="407"/>
                        <a:pt x="96" y="40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HK" altLang="en-US"/>
                </a:p>
              </p:txBody>
            </p:sp>
            <p:sp>
              <p:nvSpPr>
                <p:cNvPr id="12" name="Freeform 7"/>
                <p:cNvSpPr>
                  <a:spLocks/>
                </p:cNvSpPr>
                <p:nvPr/>
              </p:nvSpPr>
              <p:spPr bwMode="auto">
                <a:xfrm>
                  <a:off x="1829" y="1959"/>
                  <a:ext cx="2000" cy="947"/>
                </a:xfrm>
                <a:custGeom>
                  <a:avLst/>
                  <a:gdLst>
                    <a:gd name="T0" fmla="*/ 0 w 845"/>
                    <a:gd name="T1" fmla="*/ 147 h 400"/>
                    <a:gd name="T2" fmla="*/ 78 w 845"/>
                    <a:gd name="T3" fmla="*/ 32 h 400"/>
                    <a:gd name="T4" fmla="*/ 96 w 845"/>
                    <a:gd name="T5" fmla="*/ 28 h 400"/>
                    <a:gd name="T6" fmla="*/ 262 w 845"/>
                    <a:gd name="T7" fmla="*/ 101 h 400"/>
                    <a:gd name="T8" fmla="*/ 417 w 845"/>
                    <a:gd name="T9" fmla="*/ 170 h 400"/>
                    <a:gd name="T10" fmla="*/ 434 w 845"/>
                    <a:gd name="T11" fmla="*/ 167 h 400"/>
                    <a:gd name="T12" fmla="*/ 724 w 845"/>
                    <a:gd name="T13" fmla="*/ 13 h 400"/>
                    <a:gd name="T14" fmla="*/ 749 w 845"/>
                    <a:gd name="T15" fmla="*/ 0 h 400"/>
                    <a:gd name="T16" fmla="*/ 845 w 845"/>
                    <a:gd name="T17" fmla="*/ 143 h 400"/>
                    <a:gd name="T18" fmla="*/ 743 w 845"/>
                    <a:gd name="T19" fmla="*/ 207 h 400"/>
                    <a:gd name="T20" fmla="*/ 448 w 845"/>
                    <a:gd name="T21" fmla="*/ 393 h 400"/>
                    <a:gd name="T22" fmla="*/ 421 w 845"/>
                    <a:gd name="T23" fmla="*/ 394 h 400"/>
                    <a:gd name="T24" fmla="*/ 8 w 845"/>
                    <a:gd name="T25" fmla="*/ 153 h 400"/>
                    <a:gd name="T26" fmla="*/ 0 w 845"/>
                    <a:gd name="T27" fmla="*/ 147 h 4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845" h="400">
                      <a:moveTo>
                        <a:pt x="0" y="147"/>
                      </a:moveTo>
                      <a:cubicBezTo>
                        <a:pt x="27" y="108"/>
                        <a:pt x="53" y="70"/>
                        <a:pt x="78" y="32"/>
                      </a:cubicBezTo>
                      <a:cubicBezTo>
                        <a:pt x="84" y="24"/>
                        <a:pt x="89" y="25"/>
                        <a:pt x="96" y="28"/>
                      </a:cubicBezTo>
                      <a:cubicBezTo>
                        <a:pt x="151" y="53"/>
                        <a:pt x="206" y="77"/>
                        <a:pt x="262" y="101"/>
                      </a:cubicBezTo>
                      <a:cubicBezTo>
                        <a:pt x="313" y="124"/>
                        <a:pt x="365" y="147"/>
                        <a:pt x="417" y="170"/>
                      </a:cubicBezTo>
                      <a:cubicBezTo>
                        <a:pt x="421" y="172"/>
                        <a:pt x="429" y="170"/>
                        <a:pt x="434" y="167"/>
                      </a:cubicBezTo>
                      <a:cubicBezTo>
                        <a:pt x="531" y="116"/>
                        <a:pt x="627" y="65"/>
                        <a:pt x="724" y="13"/>
                      </a:cubicBezTo>
                      <a:cubicBezTo>
                        <a:pt x="732" y="9"/>
                        <a:pt x="740" y="5"/>
                        <a:pt x="749" y="0"/>
                      </a:cubicBezTo>
                      <a:cubicBezTo>
                        <a:pt x="781" y="48"/>
                        <a:pt x="813" y="95"/>
                        <a:pt x="845" y="143"/>
                      </a:cubicBezTo>
                      <a:cubicBezTo>
                        <a:pt x="811" y="165"/>
                        <a:pt x="777" y="186"/>
                        <a:pt x="743" y="207"/>
                      </a:cubicBezTo>
                      <a:cubicBezTo>
                        <a:pt x="645" y="269"/>
                        <a:pt x="546" y="331"/>
                        <a:pt x="448" y="393"/>
                      </a:cubicBezTo>
                      <a:cubicBezTo>
                        <a:pt x="438" y="399"/>
                        <a:pt x="431" y="400"/>
                        <a:pt x="421" y="394"/>
                      </a:cubicBezTo>
                      <a:cubicBezTo>
                        <a:pt x="284" y="313"/>
                        <a:pt x="146" y="233"/>
                        <a:pt x="8" y="153"/>
                      </a:cubicBezTo>
                      <a:cubicBezTo>
                        <a:pt x="6" y="151"/>
                        <a:pt x="3" y="149"/>
                        <a:pt x="0" y="1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HK" altLang="en-US"/>
                </a:p>
              </p:txBody>
            </p:sp>
          </p:grpSp>
          <p:sp>
            <p:nvSpPr>
              <p:cNvPr id="13" name="文本框 12"/>
              <p:cNvSpPr txBox="1"/>
              <p:nvPr/>
            </p:nvSpPr>
            <p:spPr>
              <a:xfrm>
                <a:off x="3187700" y="2847430"/>
                <a:ext cx="4021138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7200" b="1" spc="300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总结展望</a:t>
                </a:r>
                <a:endParaRPr lang="zh-HK" altLang="en-US" sz="7200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5" name="矩形 14"/>
            <p:cNvSpPr/>
            <p:nvPr/>
          </p:nvSpPr>
          <p:spPr>
            <a:xfrm>
              <a:off x="4475163" y="3816912"/>
              <a:ext cx="385603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HK" sz="9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It was the best of times, it was the worst of times; it was the age of wisdom, it was the age of foolishness.</a:t>
              </a:r>
              <a:r>
                <a:rPr lang="zh-HK" altLang="zh-HK" sz="9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 </a:t>
              </a:r>
              <a:endParaRPr lang="zh-HK" altLang="en-US" sz="900" dirty="0">
                <a:solidFill>
                  <a:schemeClr val="bg1"/>
                </a:solidFill>
              </a:endParaRPr>
            </a:p>
          </p:txBody>
        </p:sp>
      </p:grp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37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5806386"/>
      </p:ext>
    </p:extLst>
  </p:cSld>
  <p:clrMapOvr>
    <a:masterClrMapping/>
  </p:clrMapOvr>
  <p:transition advTm="634">
    <p:wipe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直接连接符 30"/>
          <p:cNvCxnSpPr/>
          <p:nvPr/>
        </p:nvCxnSpPr>
        <p:spPr>
          <a:xfrm>
            <a:off x="12048767" y="1551265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Freeform 144"/>
          <p:cNvSpPr>
            <a:spLocks/>
          </p:cNvSpPr>
          <p:nvPr/>
        </p:nvSpPr>
        <p:spPr bwMode="auto">
          <a:xfrm>
            <a:off x="1986683" y="3199618"/>
            <a:ext cx="2036484" cy="2009946"/>
          </a:xfrm>
          <a:custGeom>
            <a:avLst/>
            <a:gdLst>
              <a:gd name="T0" fmla="*/ 126 w 134"/>
              <a:gd name="T1" fmla="*/ 100 h 145"/>
              <a:gd name="T2" fmla="*/ 83 w 134"/>
              <a:gd name="T3" fmla="*/ 88 h 145"/>
              <a:gd name="T4" fmla="*/ 85 w 134"/>
              <a:gd name="T5" fmla="*/ 77 h 145"/>
              <a:gd name="T6" fmla="*/ 91 w 134"/>
              <a:gd name="T7" fmla="*/ 69 h 145"/>
              <a:gd name="T8" fmla="*/ 92 w 134"/>
              <a:gd name="T9" fmla="*/ 60 h 145"/>
              <a:gd name="T10" fmla="*/ 94 w 134"/>
              <a:gd name="T11" fmla="*/ 60 h 145"/>
              <a:gd name="T12" fmla="*/ 97 w 134"/>
              <a:gd name="T13" fmla="*/ 58 h 145"/>
              <a:gd name="T14" fmla="*/ 98 w 134"/>
              <a:gd name="T15" fmla="*/ 43 h 145"/>
              <a:gd name="T16" fmla="*/ 96 w 134"/>
              <a:gd name="T17" fmla="*/ 40 h 145"/>
              <a:gd name="T18" fmla="*/ 94 w 134"/>
              <a:gd name="T19" fmla="*/ 40 h 145"/>
              <a:gd name="T20" fmla="*/ 95 w 134"/>
              <a:gd name="T21" fmla="*/ 32 h 145"/>
              <a:gd name="T22" fmla="*/ 90 w 134"/>
              <a:gd name="T23" fmla="*/ 10 h 145"/>
              <a:gd name="T24" fmla="*/ 44 w 134"/>
              <a:gd name="T25" fmla="*/ 10 h 145"/>
              <a:gd name="T26" fmla="*/ 39 w 134"/>
              <a:gd name="T27" fmla="*/ 32 h 145"/>
              <a:gd name="T28" fmla="*/ 40 w 134"/>
              <a:gd name="T29" fmla="*/ 40 h 145"/>
              <a:gd name="T30" fmla="*/ 38 w 134"/>
              <a:gd name="T31" fmla="*/ 40 h 145"/>
              <a:gd name="T32" fmla="*/ 35 w 134"/>
              <a:gd name="T33" fmla="*/ 43 h 145"/>
              <a:gd name="T34" fmla="*/ 37 w 134"/>
              <a:gd name="T35" fmla="*/ 58 h 145"/>
              <a:gd name="T36" fmla="*/ 40 w 134"/>
              <a:gd name="T37" fmla="*/ 60 h 145"/>
              <a:gd name="T38" fmla="*/ 42 w 134"/>
              <a:gd name="T39" fmla="*/ 60 h 145"/>
              <a:gd name="T40" fmla="*/ 43 w 134"/>
              <a:gd name="T41" fmla="*/ 69 h 145"/>
              <a:gd name="T42" fmla="*/ 49 w 134"/>
              <a:gd name="T43" fmla="*/ 77 h 145"/>
              <a:gd name="T44" fmla="*/ 50 w 134"/>
              <a:gd name="T45" fmla="*/ 88 h 145"/>
              <a:gd name="T46" fmla="*/ 8 w 134"/>
              <a:gd name="T47" fmla="*/ 100 h 145"/>
              <a:gd name="T48" fmla="*/ 1 w 134"/>
              <a:gd name="T49" fmla="*/ 113 h 145"/>
              <a:gd name="T50" fmla="*/ 2 w 134"/>
              <a:gd name="T51" fmla="*/ 129 h 145"/>
              <a:gd name="T52" fmla="*/ 11 w 134"/>
              <a:gd name="T53" fmla="*/ 139 h 145"/>
              <a:gd name="T54" fmla="*/ 123 w 134"/>
              <a:gd name="T55" fmla="*/ 139 h 145"/>
              <a:gd name="T56" fmla="*/ 132 w 134"/>
              <a:gd name="T57" fmla="*/ 129 h 145"/>
              <a:gd name="T58" fmla="*/ 133 w 134"/>
              <a:gd name="T59" fmla="*/ 113 h 145"/>
              <a:gd name="T60" fmla="*/ 126 w 134"/>
              <a:gd name="T61" fmla="*/ 100 h 1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134" h="145">
                <a:moveTo>
                  <a:pt x="126" y="100"/>
                </a:moveTo>
                <a:cubicBezTo>
                  <a:pt x="113" y="93"/>
                  <a:pt x="98" y="89"/>
                  <a:pt x="83" y="88"/>
                </a:cubicBezTo>
                <a:cubicBezTo>
                  <a:pt x="84" y="84"/>
                  <a:pt x="84" y="81"/>
                  <a:pt x="85" y="77"/>
                </a:cubicBezTo>
                <a:cubicBezTo>
                  <a:pt x="88" y="75"/>
                  <a:pt x="91" y="72"/>
                  <a:pt x="91" y="69"/>
                </a:cubicBezTo>
                <a:cubicBezTo>
                  <a:pt x="91" y="66"/>
                  <a:pt x="92" y="63"/>
                  <a:pt x="92" y="60"/>
                </a:cubicBezTo>
                <a:cubicBezTo>
                  <a:pt x="92" y="60"/>
                  <a:pt x="93" y="60"/>
                  <a:pt x="94" y="60"/>
                </a:cubicBezTo>
                <a:cubicBezTo>
                  <a:pt x="95" y="61"/>
                  <a:pt x="97" y="59"/>
                  <a:pt x="97" y="58"/>
                </a:cubicBezTo>
                <a:cubicBezTo>
                  <a:pt x="98" y="43"/>
                  <a:pt x="98" y="43"/>
                  <a:pt x="98" y="43"/>
                </a:cubicBezTo>
                <a:cubicBezTo>
                  <a:pt x="98" y="41"/>
                  <a:pt x="97" y="40"/>
                  <a:pt x="96" y="40"/>
                </a:cubicBezTo>
                <a:cubicBezTo>
                  <a:pt x="95" y="40"/>
                  <a:pt x="95" y="40"/>
                  <a:pt x="94" y="40"/>
                </a:cubicBezTo>
                <a:cubicBezTo>
                  <a:pt x="94" y="37"/>
                  <a:pt x="95" y="34"/>
                  <a:pt x="95" y="32"/>
                </a:cubicBezTo>
                <a:cubicBezTo>
                  <a:pt x="95" y="28"/>
                  <a:pt x="97" y="17"/>
                  <a:pt x="90" y="10"/>
                </a:cubicBezTo>
                <a:cubicBezTo>
                  <a:pt x="79" y="0"/>
                  <a:pt x="55" y="0"/>
                  <a:pt x="44" y="10"/>
                </a:cubicBezTo>
                <a:cubicBezTo>
                  <a:pt x="36" y="17"/>
                  <a:pt x="38" y="28"/>
                  <a:pt x="39" y="32"/>
                </a:cubicBezTo>
                <a:cubicBezTo>
                  <a:pt x="39" y="34"/>
                  <a:pt x="39" y="37"/>
                  <a:pt x="40" y="40"/>
                </a:cubicBezTo>
                <a:cubicBezTo>
                  <a:pt x="39" y="40"/>
                  <a:pt x="39" y="40"/>
                  <a:pt x="38" y="40"/>
                </a:cubicBezTo>
                <a:cubicBezTo>
                  <a:pt x="36" y="40"/>
                  <a:pt x="35" y="41"/>
                  <a:pt x="35" y="43"/>
                </a:cubicBezTo>
                <a:cubicBezTo>
                  <a:pt x="37" y="58"/>
                  <a:pt x="37" y="58"/>
                  <a:pt x="37" y="58"/>
                </a:cubicBezTo>
                <a:cubicBezTo>
                  <a:pt x="37" y="59"/>
                  <a:pt x="39" y="61"/>
                  <a:pt x="40" y="60"/>
                </a:cubicBezTo>
                <a:cubicBezTo>
                  <a:pt x="41" y="60"/>
                  <a:pt x="41" y="60"/>
                  <a:pt x="42" y="60"/>
                </a:cubicBezTo>
                <a:cubicBezTo>
                  <a:pt x="42" y="63"/>
                  <a:pt x="43" y="66"/>
                  <a:pt x="43" y="69"/>
                </a:cubicBezTo>
                <a:cubicBezTo>
                  <a:pt x="43" y="72"/>
                  <a:pt x="46" y="75"/>
                  <a:pt x="49" y="77"/>
                </a:cubicBezTo>
                <a:cubicBezTo>
                  <a:pt x="49" y="81"/>
                  <a:pt x="50" y="84"/>
                  <a:pt x="50" y="88"/>
                </a:cubicBezTo>
                <a:cubicBezTo>
                  <a:pt x="36" y="89"/>
                  <a:pt x="21" y="93"/>
                  <a:pt x="8" y="100"/>
                </a:cubicBezTo>
                <a:cubicBezTo>
                  <a:pt x="3" y="102"/>
                  <a:pt x="0" y="108"/>
                  <a:pt x="1" y="113"/>
                </a:cubicBezTo>
                <a:cubicBezTo>
                  <a:pt x="1" y="118"/>
                  <a:pt x="2" y="123"/>
                  <a:pt x="2" y="129"/>
                </a:cubicBezTo>
                <a:cubicBezTo>
                  <a:pt x="3" y="133"/>
                  <a:pt x="7" y="138"/>
                  <a:pt x="11" y="139"/>
                </a:cubicBezTo>
                <a:cubicBezTo>
                  <a:pt x="48" y="145"/>
                  <a:pt x="86" y="145"/>
                  <a:pt x="123" y="139"/>
                </a:cubicBezTo>
                <a:cubicBezTo>
                  <a:pt x="127" y="138"/>
                  <a:pt x="131" y="133"/>
                  <a:pt x="132" y="129"/>
                </a:cubicBezTo>
                <a:cubicBezTo>
                  <a:pt x="132" y="123"/>
                  <a:pt x="133" y="118"/>
                  <a:pt x="133" y="113"/>
                </a:cubicBezTo>
                <a:cubicBezTo>
                  <a:pt x="134" y="108"/>
                  <a:pt x="131" y="102"/>
                  <a:pt x="126" y="100"/>
                </a:cubicBezTo>
                <a:close/>
              </a:path>
            </a:pathLst>
          </a:custGeom>
          <a:solidFill>
            <a:srgbClr val="7C233E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Freeform 306"/>
          <p:cNvSpPr>
            <a:spLocks noEditPoints="1"/>
          </p:cNvSpPr>
          <p:nvPr/>
        </p:nvSpPr>
        <p:spPr bwMode="auto">
          <a:xfrm>
            <a:off x="3428089" y="2928339"/>
            <a:ext cx="253250" cy="343052"/>
          </a:xfrm>
          <a:custGeom>
            <a:avLst/>
            <a:gdLst>
              <a:gd name="T0" fmla="*/ 0 w 106"/>
              <a:gd name="T1" fmla="*/ 53 h 156"/>
              <a:gd name="T2" fmla="*/ 52 w 106"/>
              <a:gd name="T3" fmla="*/ 0 h 156"/>
              <a:gd name="T4" fmla="*/ 106 w 106"/>
              <a:gd name="T5" fmla="*/ 42 h 156"/>
              <a:gd name="T6" fmla="*/ 67 w 106"/>
              <a:gd name="T7" fmla="*/ 103 h 156"/>
              <a:gd name="T8" fmla="*/ 67 w 106"/>
              <a:gd name="T9" fmla="*/ 111 h 156"/>
              <a:gd name="T10" fmla="*/ 38 w 106"/>
              <a:gd name="T11" fmla="*/ 111 h 156"/>
              <a:gd name="T12" fmla="*/ 38 w 106"/>
              <a:gd name="T13" fmla="*/ 101 h 156"/>
              <a:gd name="T14" fmla="*/ 72 w 106"/>
              <a:gd name="T15" fmla="*/ 45 h 156"/>
              <a:gd name="T16" fmla="*/ 54 w 106"/>
              <a:gd name="T17" fmla="*/ 25 h 156"/>
              <a:gd name="T18" fmla="*/ 32 w 106"/>
              <a:gd name="T19" fmla="*/ 53 h 156"/>
              <a:gd name="T20" fmla="*/ 0 w 106"/>
              <a:gd name="T21" fmla="*/ 53 h 156"/>
              <a:gd name="T22" fmla="*/ 35 w 106"/>
              <a:gd name="T23" fmla="*/ 124 h 156"/>
              <a:gd name="T24" fmla="*/ 68 w 106"/>
              <a:gd name="T25" fmla="*/ 124 h 156"/>
              <a:gd name="T26" fmla="*/ 68 w 106"/>
              <a:gd name="T27" fmla="*/ 156 h 156"/>
              <a:gd name="T28" fmla="*/ 35 w 106"/>
              <a:gd name="T29" fmla="*/ 156 h 156"/>
              <a:gd name="T30" fmla="*/ 35 w 106"/>
              <a:gd name="T31" fmla="*/ 124 h 1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06" h="156">
                <a:moveTo>
                  <a:pt x="0" y="53"/>
                </a:moveTo>
                <a:cubicBezTo>
                  <a:pt x="1" y="23"/>
                  <a:pt x="21" y="0"/>
                  <a:pt x="52" y="0"/>
                </a:cubicBezTo>
                <a:cubicBezTo>
                  <a:pt x="93" y="0"/>
                  <a:pt x="106" y="25"/>
                  <a:pt x="106" y="42"/>
                </a:cubicBezTo>
                <a:cubicBezTo>
                  <a:pt x="106" y="82"/>
                  <a:pt x="70" y="77"/>
                  <a:pt x="67" y="103"/>
                </a:cubicBezTo>
                <a:cubicBezTo>
                  <a:pt x="67" y="111"/>
                  <a:pt x="67" y="111"/>
                  <a:pt x="67" y="111"/>
                </a:cubicBezTo>
                <a:cubicBezTo>
                  <a:pt x="38" y="111"/>
                  <a:pt x="38" y="111"/>
                  <a:pt x="38" y="111"/>
                </a:cubicBezTo>
                <a:cubicBezTo>
                  <a:pt x="38" y="101"/>
                  <a:pt x="38" y="101"/>
                  <a:pt x="38" y="101"/>
                </a:cubicBezTo>
                <a:cubicBezTo>
                  <a:pt x="41" y="64"/>
                  <a:pt x="73" y="68"/>
                  <a:pt x="72" y="45"/>
                </a:cubicBezTo>
                <a:cubicBezTo>
                  <a:pt x="72" y="32"/>
                  <a:pt x="65" y="25"/>
                  <a:pt x="54" y="25"/>
                </a:cubicBezTo>
                <a:cubicBezTo>
                  <a:pt x="39" y="25"/>
                  <a:pt x="32" y="38"/>
                  <a:pt x="32" y="53"/>
                </a:cubicBezTo>
                <a:lnTo>
                  <a:pt x="0" y="53"/>
                </a:lnTo>
                <a:close/>
                <a:moveTo>
                  <a:pt x="35" y="124"/>
                </a:moveTo>
                <a:cubicBezTo>
                  <a:pt x="68" y="124"/>
                  <a:pt x="68" y="124"/>
                  <a:pt x="68" y="124"/>
                </a:cubicBezTo>
                <a:cubicBezTo>
                  <a:pt x="68" y="156"/>
                  <a:pt x="68" y="156"/>
                  <a:pt x="68" y="156"/>
                </a:cubicBezTo>
                <a:cubicBezTo>
                  <a:pt x="35" y="156"/>
                  <a:pt x="35" y="156"/>
                  <a:pt x="35" y="156"/>
                </a:cubicBezTo>
                <a:lnTo>
                  <a:pt x="35" y="124"/>
                </a:lnTo>
                <a:close/>
              </a:path>
            </a:pathLst>
          </a:custGeom>
          <a:solidFill>
            <a:srgbClr val="7C233E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Freeform 306"/>
          <p:cNvSpPr>
            <a:spLocks noEditPoints="1"/>
          </p:cNvSpPr>
          <p:nvPr/>
        </p:nvSpPr>
        <p:spPr bwMode="auto">
          <a:xfrm>
            <a:off x="2555571" y="2214505"/>
            <a:ext cx="639658" cy="713834"/>
          </a:xfrm>
          <a:custGeom>
            <a:avLst/>
            <a:gdLst>
              <a:gd name="T0" fmla="*/ 0 w 106"/>
              <a:gd name="T1" fmla="*/ 53 h 156"/>
              <a:gd name="T2" fmla="*/ 52 w 106"/>
              <a:gd name="T3" fmla="*/ 0 h 156"/>
              <a:gd name="T4" fmla="*/ 106 w 106"/>
              <a:gd name="T5" fmla="*/ 42 h 156"/>
              <a:gd name="T6" fmla="*/ 67 w 106"/>
              <a:gd name="T7" fmla="*/ 103 h 156"/>
              <a:gd name="T8" fmla="*/ 67 w 106"/>
              <a:gd name="T9" fmla="*/ 111 h 156"/>
              <a:gd name="T10" fmla="*/ 38 w 106"/>
              <a:gd name="T11" fmla="*/ 111 h 156"/>
              <a:gd name="T12" fmla="*/ 38 w 106"/>
              <a:gd name="T13" fmla="*/ 101 h 156"/>
              <a:gd name="T14" fmla="*/ 72 w 106"/>
              <a:gd name="T15" fmla="*/ 45 h 156"/>
              <a:gd name="T16" fmla="*/ 54 w 106"/>
              <a:gd name="T17" fmla="*/ 25 h 156"/>
              <a:gd name="T18" fmla="*/ 32 w 106"/>
              <a:gd name="T19" fmla="*/ 53 h 156"/>
              <a:gd name="T20" fmla="*/ 0 w 106"/>
              <a:gd name="T21" fmla="*/ 53 h 156"/>
              <a:gd name="T22" fmla="*/ 35 w 106"/>
              <a:gd name="T23" fmla="*/ 124 h 156"/>
              <a:gd name="T24" fmla="*/ 68 w 106"/>
              <a:gd name="T25" fmla="*/ 124 h 156"/>
              <a:gd name="T26" fmla="*/ 68 w 106"/>
              <a:gd name="T27" fmla="*/ 156 h 156"/>
              <a:gd name="T28" fmla="*/ 35 w 106"/>
              <a:gd name="T29" fmla="*/ 156 h 156"/>
              <a:gd name="T30" fmla="*/ 35 w 106"/>
              <a:gd name="T31" fmla="*/ 124 h 1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06" h="156">
                <a:moveTo>
                  <a:pt x="0" y="53"/>
                </a:moveTo>
                <a:cubicBezTo>
                  <a:pt x="1" y="23"/>
                  <a:pt x="21" y="0"/>
                  <a:pt x="52" y="0"/>
                </a:cubicBezTo>
                <a:cubicBezTo>
                  <a:pt x="93" y="0"/>
                  <a:pt x="106" y="25"/>
                  <a:pt x="106" y="42"/>
                </a:cubicBezTo>
                <a:cubicBezTo>
                  <a:pt x="106" y="82"/>
                  <a:pt x="70" y="77"/>
                  <a:pt x="67" y="103"/>
                </a:cubicBezTo>
                <a:cubicBezTo>
                  <a:pt x="67" y="111"/>
                  <a:pt x="67" y="111"/>
                  <a:pt x="67" y="111"/>
                </a:cubicBezTo>
                <a:cubicBezTo>
                  <a:pt x="38" y="111"/>
                  <a:pt x="38" y="111"/>
                  <a:pt x="38" y="111"/>
                </a:cubicBezTo>
                <a:cubicBezTo>
                  <a:pt x="38" y="101"/>
                  <a:pt x="38" y="101"/>
                  <a:pt x="38" y="101"/>
                </a:cubicBezTo>
                <a:cubicBezTo>
                  <a:pt x="41" y="64"/>
                  <a:pt x="73" y="68"/>
                  <a:pt x="72" y="45"/>
                </a:cubicBezTo>
                <a:cubicBezTo>
                  <a:pt x="72" y="32"/>
                  <a:pt x="65" y="25"/>
                  <a:pt x="54" y="25"/>
                </a:cubicBezTo>
                <a:cubicBezTo>
                  <a:pt x="39" y="25"/>
                  <a:pt x="32" y="38"/>
                  <a:pt x="32" y="53"/>
                </a:cubicBezTo>
                <a:lnTo>
                  <a:pt x="0" y="53"/>
                </a:lnTo>
                <a:close/>
                <a:moveTo>
                  <a:pt x="35" y="124"/>
                </a:moveTo>
                <a:cubicBezTo>
                  <a:pt x="68" y="124"/>
                  <a:pt x="68" y="124"/>
                  <a:pt x="68" y="124"/>
                </a:cubicBezTo>
                <a:cubicBezTo>
                  <a:pt x="68" y="156"/>
                  <a:pt x="68" y="156"/>
                  <a:pt x="68" y="156"/>
                </a:cubicBezTo>
                <a:cubicBezTo>
                  <a:pt x="35" y="156"/>
                  <a:pt x="35" y="156"/>
                  <a:pt x="35" y="156"/>
                </a:cubicBezTo>
                <a:lnTo>
                  <a:pt x="35" y="124"/>
                </a:lnTo>
                <a:close/>
              </a:path>
            </a:pathLst>
          </a:custGeom>
          <a:solidFill>
            <a:srgbClr val="7C233E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Freeform 306"/>
          <p:cNvSpPr>
            <a:spLocks noEditPoints="1"/>
          </p:cNvSpPr>
          <p:nvPr/>
        </p:nvSpPr>
        <p:spPr bwMode="auto">
          <a:xfrm>
            <a:off x="2171464" y="2861087"/>
            <a:ext cx="229664" cy="338531"/>
          </a:xfrm>
          <a:custGeom>
            <a:avLst/>
            <a:gdLst>
              <a:gd name="T0" fmla="*/ 0 w 106"/>
              <a:gd name="T1" fmla="*/ 53 h 156"/>
              <a:gd name="T2" fmla="*/ 52 w 106"/>
              <a:gd name="T3" fmla="*/ 0 h 156"/>
              <a:gd name="T4" fmla="*/ 106 w 106"/>
              <a:gd name="T5" fmla="*/ 42 h 156"/>
              <a:gd name="T6" fmla="*/ 67 w 106"/>
              <a:gd name="T7" fmla="*/ 103 h 156"/>
              <a:gd name="T8" fmla="*/ 67 w 106"/>
              <a:gd name="T9" fmla="*/ 111 h 156"/>
              <a:gd name="T10" fmla="*/ 38 w 106"/>
              <a:gd name="T11" fmla="*/ 111 h 156"/>
              <a:gd name="T12" fmla="*/ 38 w 106"/>
              <a:gd name="T13" fmla="*/ 101 h 156"/>
              <a:gd name="T14" fmla="*/ 72 w 106"/>
              <a:gd name="T15" fmla="*/ 45 h 156"/>
              <a:gd name="T16" fmla="*/ 54 w 106"/>
              <a:gd name="T17" fmla="*/ 25 h 156"/>
              <a:gd name="T18" fmla="*/ 32 w 106"/>
              <a:gd name="T19" fmla="*/ 53 h 156"/>
              <a:gd name="T20" fmla="*/ 0 w 106"/>
              <a:gd name="T21" fmla="*/ 53 h 156"/>
              <a:gd name="T22" fmla="*/ 35 w 106"/>
              <a:gd name="T23" fmla="*/ 124 h 156"/>
              <a:gd name="T24" fmla="*/ 68 w 106"/>
              <a:gd name="T25" fmla="*/ 124 h 156"/>
              <a:gd name="T26" fmla="*/ 68 w 106"/>
              <a:gd name="T27" fmla="*/ 156 h 156"/>
              <a:gd name="T28" fmla="*/ 35 w 106"/>
              <a:gd name="T29" fmla="*/ 156 h 156"/>
              <a:gd name="T30" fmla="*/ 35 w 106"/>
              <a:gd name="T31" fmla="*/ 124 h 1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06" h="156">
                <a:moveTo>
                  <a:pt x="0" y="53"/>
                </a:moveTo>
                <a:cubicBezTo>
                  <a:pt x="1" y="23"/>
                  <a:pt x="21" y="0"/>
                  <a:pt x="52" y="0"/>
                </a:cubicBezTo>
                <a:cubicBezTo>
                  <a:pt x="93" y="0"/>
                  <a:pt x="106" y="25"/>
                  <a:pt x="106" y="42"/>
                </a:cubicBezTo>
                <a:cubicBezTo>
                  <a:pt x="106" y="82"/>
                  <a:pt x="70" y="77"/>
                  <a:pt x="67" y="103"/>
                </a:cubicBezTo>
                <a:cubicBezTo>
                  <a:pt x="67" y="111"/>
                  <a:pt x="67" y="111"/>
                  <a:pt x="67" y="111"/>
                </a:cubicBezTo>
                <a:cubicBezTo>
                  <a:pt x="38" y="111"/>
                  <a:pt x="38" y="111"/>
                  <a:pt x="38" y="111"/>
                </a:cubicBezTo>
                <a:cubicBezTo>
                  <a:pt x="38" y="101"/>
                  <a:pt x="38" y="101"/>
                  <a:pt x="38" y="101"/>
                </a:cubicBezTo>
                <a:cubicBezTo>
                  <a:pt x="41" y="64"/>
                  <a:pt x="73" y="68"/>
                  <a:pt x="72" y="45"/>
                </a:cubicBezTo>
                <a:cubicBezTo>
                  <a:pt x="72" y="32"/>
                  <a:pt x="65" y="25"/>
                  <a:pt x="54" y="25"/>
                </a:cubicBezTo>
                <a:cubicBezTo>
                  <a:pt x="39" y="25"/>
                  <a:pt x="32" y="38"/>
                  <a:pt x="32" y="53"/>
                </a:cubicBezTo>
                <a:lnTo>
                  <a:pt x="0" y="53"/>
                </a:lnTo>
                <a:close/>
                <a:moveTo>
                  <a:pt x="35" y="124"/>
                </a:moveTo>
                <a:cubicBezTo>
                  <a:pt x="68" y="124"/>
                  <a:pt x="68" y="124"/>
                  <a:pt x="68" y="124"/>
                </a:cubicBezTo>
                <a:cubicBezTo>
                  <a:pt x="68" y="156"/>
                  <a:pt x="68" y="156"/>
                  <a:pt x="68" y="156"/>
                </a:cubicBezTo>
                <a:cubicBezTo>
                  <a:pt x="35" y="156"/>
                  <a:pt x="35" y="156"/>
                  <a:pt x="35" y="156"/>
                </a:cubicBezTo>
                <a:lnTo>
                  <a:pt x="35" y="124"/>
                </a:lnTo>
                <a:close/>
              </a:path>
            </a:pathLst>
          </a:custGeom>
          <a:solidFill>
            <a:srgbClr val="7C233E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云形标注 1"/>
          <p:cNvSpPr/>
          <p:nvPr/>
        </p:nvSpPr>
        <p:spPr>
          <a:xfrm>
            <a:off x="4023167" y="1137832"/>
            <a:ext cx="3196206" cy="1317653"/>
          </a:xfrm>
          <a:prstGeom prst="cloudCallout">
            <a:avLst/>
          </a:prstGeom>
          <a:solidFill>
            <a:srgbClr val="7C23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24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490191" y="1565825"/>
            <a:ext cx="2262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还能怎么改进</a:t>
            </a:r>
            <a:endParaRPr lang="zh-CN" altLang="en-US" sz="24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38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6188630"/>
      </p:ext>
    </p:extLst>
  </p:cSld>
  <p:clrMapOvr>
    <a:masterClrMapping/>
  </p:clrMapOvr>
  <p:transition advTm="3573">
    <p:wipe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7C23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8" name="矩形 27"/>
          <p:cNvSpPr/>
          <p:nvPr/>
        </p:nvSpPr>
        <p:spPr>
          <a:xfrm>
            <a:off x="50800" y="97061"/>
            <a:ext cx="1183407" cy="3567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5" name="文本框 34"/>
          <p:cNvSpPr txBox="1"/>
          <p:nvPr/>
        </p:nvSpPr>
        <p:spPr>
          <a:xfrm>
            <a:off x="25227" y="93911"/>
            <a:ext cx="1280392" cy="369332"/>
          </a:xfrm>
          <a:prstGeom prst="rect">
            <a:avLst/>
          </a:prstGeom>
          <a:solidFill>
            <a:srgbClr val="7C233E"/>
          </a:solidFill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论文绪论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0" name="直接连接符 39"/>
          <p:cNvCxnSpPr/>
          <p:nvPr/>
        </p:nvCxnSpPr>
        <p:spPr>
          <a:xfrm>
            <a:off x="13047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本框 40"/>
          <p:cNvSpPr txBox="1"/>
          <p:nvPr/>
        </p:nvSpPr>
        <p:spPr>
          <a:xfrm>
            <a:off x="1324496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原理研究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268410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4043710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无线传输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5403317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试验分析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6762923" y="93911"/>
            <a:ext cx="1295400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pc="3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  <a:endParaRPr lang="zh-HK" altLang="en-US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6" name="直接连接符 45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/>
          <p:cNvCxnSpPr/>
          <p:nvPr/>
        </p:nvCxnSpPr>
        <p:spPr>
          <a:xfrm>
            <a:off x="5308762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/>
          <p:cNvCxnSpPr/>
          <p:nvPr/>
        </p:nvCxnSpPr>
        <p:spPr>
          <a:xfrm>
            <a:off x="6698717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7117710" y="403265"/>
            <a:ext cx="1082189" cy="307777"/>
          </a:xfrm>
          <a:prstGeom prst="rect">
            <a:avLst/>
          </a:prstGeom>
          <a:solidFill>
            <a:schemeClr val="bg1"/>
          </a:solidFill>
          <a:ln w="28575">
            <a:solidFill>
              <a:srgbClr val="7C233E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全文总结</a:t>
            </a:r>
            <a:endParaRPr lang="zh-HK" altLang="en-US" sz="1400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924535" y="1531369"/>
            <a:ext cx="504014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通过原理分析，系统设计，大量试验等进行研究分析后，传感器有如下优缺点：</a:t>
            </a:r>
            <a:endParaRPr lang="zh-CN" altLang="en-US" sz="16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924535" y="2572375"/>
            <a:ext cx="663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 smtClean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优点</a:t>
            </a:r>
            <a:endParaRPr lang="zh-HK" altLang="en-US" b="1" dirty="0">
              <a:solidFill>
                <a:srgbClr val="7C23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1924535" y="2848315"/>
            <a:ext cx="526565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AutoNum type="arabicPeriod"/>
            </a:pP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能够分别路面积水、积冰和干燥等稳定路面状态。</a:t>
            </a:r>
            <a:endParaRPr lang="en-US" altLang="zh-CN" sz="1600" dirty="0" smtClean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just">
              <a:lnSpc>
                <a:spcPct val="150000"/>
              </a:lnSpc>
              <a:buAutoNum type="arabicPeriod"/>
            </a:pP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能够定量测量积水、积冰厚度。</a:t>
            </a:r>
            <a:endParaRPr lang="en-US" altLang="zh-CN" sz="1600" dirty="0" smtClean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just">
              <a:lnSpc>
                <a:spcPct val="150000"/>
              </a:lnSpc>
              <a:buAutoNum type="arabicPeriod"/>
            </a:pP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能够对相变较快的结冰和融冰的动态过程进行识别。</a:t>
            </a:r>
            <a:endParaRPr lang="zh-CN" altLang="en-US" sz="16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924535" y="4090205"/>
            <a:ext cx="676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 smtClean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缺点</a:t>
            </a:r>
            <a:endParaRPr lang="zh-HK" altLang="en-US" b="1" dirty="0">
              <a:solidFill>
                <a:srgbClr val="7C23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1931200" y="4459537"/>
            <a:ext cx="380739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AutoNum type="arabicPeriod"/>
            </a:pP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原理上并不能识别冰水混合物。</a:t>
            </a:r>
            <a:endParaRPr lang="en-US" altLang="zh-CN" sz="1600" dirty="0" smtClean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just">
              <a:lnSpc>
                <a:spcPct val="150000"/>
              </a:lnSpc>
              <a:buAutoNum type="arabicPeriod"/>
            </a:pP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受稀泥干扰影响较大。</a:t>
            </a:r>
            <a:endParaRPr lang="en-US" altLang="zh-CN" sz="1600" dirty="0" smtClean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39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8509430"/>
      </p:ext>
    </p:extLst>
  </p:cSld>
  <p:clrMapOvr>
    <a:masterClrMapping/>
  </p:clrMapOvr>
  <p:transition advTm="5931">
    <p:wip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直接连接符 30"/>
          <p:cNvCxnSpPr/>
          <p:nvPr/>
        </p:nvCxnSpPr>
        <p:spPr>
          <a:xfrm>
            <a:off x="12048767" y="1551265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Freeform 144"/>
          <p:cNvSpPr>
            <a:spLocks/>
          </p:cNvSpPr>
          <p:nvPr/>
        </p:nvSpPr>
        <p:spPr bwMode="auto">
          <a:xfrm>
            <a:off x="1986683" y="3199618"/>
            <a:ext cx="2036484" cy="2009946"/>
          </a:xfrm>
          <a:custGeom>
            <a:avLst/>
            <a:gdLst>
              <a:gd name="T0" fmla="*/ 126 w 134"/>
              <a:gd name="T1" fmla="*/ 100 h 145"/>
              <a:gd name="T2" fmla="*/ 83 w 134"/>
              <a:gd name="T3" fmla="*/ 88 h 145"/>
              <a:gd name="T4" fmla="*/ 85 w 134"/>
              <a:gd name="T5" fmla="*/ 77 h 145"/>
              <a:gd name="T6" fmla="*/ 91 w 134"/>
              <a:gd name="T7" fmla="*/ 69 h 145"/>
              <a:gd name="T8" fmla="*/ 92 w 134"/>
              <a:gd name="T9" fmla="*/ 60 h 145"/>
              <a:gd name="T10" fmla="*/ 94 w 134"/>
              <a:gd name="T11" fmla="*/ 60 h 145"/>
              <a:gd name="T12" fmla="*/ 97 w 134"/>
              <a:gd name="T13" fmla="*/ 58 h 145"/>
              <a:gd name="T14" fmla="*/ 98 w 134"/>
              <a:gd name="T15" fmla="*/ 43 h 145"/>
              <a:gd name="T16" fmla="*/ 96 w 134"/>
              <a:gd name="T17" fmla="*/ 40 h 145"/>
              <a:gd name="T18" fmla="*/ 94 w 134"/>
              <a:gd name="T19" fmla="*/ 40 h 145"/>
              <a:gd name="T20" fmla="*/ 95 w 134"/>
              <a:gd name="T21" fmla="*/ 32 h 145"/>
              <a:gd name="T22" fmla="*/ 90 w 134"/>
              <a:gd name="T23" fmla="*/ 10 h 145"/>
              <a:gd name="T24" fmla="*/ 44 w 134"/>
              <a:gd name="T25" fmla="*/ 10 h 145"/>
              <a:gd name="T26" fmla="*/ 39 w 134"/>
              <a:gd name="T27" fmla="*/ 32 h 145"/>
              <a:gd name="T28" fmla="*/ 40 w 134"/>
              <a:gd name="T29" fmla="*/ 40 h 145"/>
              <a:gd name="T30" fmla="*/ 38 w 134"/>
              <a:gd name="T31" fmla="*/ 40 h 145"/>
              <a:gd name="T32" fmla="*/ 35 w 134"/>
              <a:gd name="T33" fmla="*/ 43 h 145"/>
              <a:gd name="T34" fmla="*/ 37 w 134"/>
              <a:gd name="T35" fmla="*/ 58 h 145"/>
              <a:gd name="T36" fmla="*/ 40 w 134"/>
              <a:gd name="T37" fmla="*/ 60 h 145"/>
              <a:gd name="T38" fmla="*/ 42 w 134"/>
              <a:gd name="T39" fmla="*/ 60 h 145"/>
              <a:gd name="T40" fmla="*/ 43 w 134"/>
              <a:gd name="T41" fmla="*/ 69 h 145"/>
              <a:gd name="T42" fmla="*/ 49 w 134"/>
              <a:gd name="T43" fmla="*/ 77 h 145"/>
              <a:gd name="T44" fmla="*/ 50 w 134"/>
              <a:gd name="T45" fmla="*/ 88 h 145"/>
              <a:gd name="T46" fmla="*/ 8 w 134"/>
              <a:gd name="T47" fmla="*/ 100 h 145"/>
              <a:gd name="T48" fmla="*/ 1 w 134"/>
              <a:gd name="T49" fmla="*/ 113 h 145"/>
              <a:gd name="T50" fmla="*/ 2 w 134"/>
              <a:gd name="T51" fmla="*/ 129 h 145"/>
              <a:gd name="T52" fmla="*/ 11 w 134"/>
              <a:gd name="T53" fmla="*/ 139 h 145"/>
              <a:gd name="T54" fmla="*/ 123 w 134"/>
              <a:gd name="T55" fmla="*/ 139 h 145"/>
              <a:gd name="T56" fmla="*/ 132 w 134"/>
              <a:gd name="T57" fmla="*/ 129 h 145"/>
              <a:gd name="T58" fmla="*/ 133 w 134"/>
              <a:gd name="T59" fmla="*/ 113 h 145"/>
              <a:gd name="T60" fmla="*/ 126 w 134"/>
              <a:gd name="T61" fmla="*/ 100 h 1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134" h="145">
                <a:moveTo>
                  <a:pt x="126" y="100"/>
                </a:moveTo>
                <a:cubicBezTo>
                  <a:pt x="113" y="93"/>
                  <a:pt x="98" y="89"/>
                  <a:pt x="83" y="88"/>
                </a:cubicBezTo>
                <a:cubicBezTo>
                  <a:pt x="84" y="84"/>
                  <a:pt x="84" y="81"/>
                  <a:pt x="85" y="77"/>
                </a:cubicBezTo>
                <a:cubicBezTo>
                  <a:pt x="88" y="75"/>
                  <a:pt x="91" y="72"/>
                  <a:pt x="91" y="69"/>
                </a:cubicBezTo>
                <a:cubicBezTo>
                  <a:pt x="91" y="66"/>
                  <a:pt x="92" y="63"/>
                  <a:pt x="92" y="60"/>
                </a:cubicBezTo>
                <a:cubicBezTo>
                  <a:pt x="92" y="60"/>
                  <a:pt x="93" y="60"/>
                  <a:pt x="94" y="60"/>
                </a:cubicBezTo>
                <a:cubicBezTo>
                  <a:pt x="95" y="61"/>
                  <a:pt x="97" y="59"/>
                  <a:pt x="97" y="58"/>
                </a:cubicBezTo>
                <a:cubicBezTo>
                  <a:pt x="98" y="43"/>
                  <a:pt x="98" y="43"/>
                  <a:pt x="98" y="43"/>
                </a:cubicBezTo>
                <a:cubicBezTo>
                  <a:pt x="98" y="41"/>
                  <a:pt x="97" y="40"/>
                  <a:pt x="96" y="40"/>
                </a:cubicBezTo>
                <a:cubicBezTo>
                  <a:pt x="95" y="40"/>
                  <a:pt x="95" y="40"/>
                  <a:pt x="94" y="40"/>
                </a:cubicBezTo>
                <a:cubicBezTo>
                  <a:pt x="94" y="37"/>
                  <a:pt x="95" y="34"/>
                  <a:pt x="95" y="32"/>
                </a:cubicBezTo>
                <a:cubicBezTo>
                  <a:pt x="95" y="28"/>
                  <a:pt x="97" y="17"/>
                  <a:pt x="90" y="10"/>
                </a:cubicBezTo>
                <a:cubicBezTo>
                  <a:pt x="79" y="0"/>
                  <a:pt x="55" y="0"/>
                  <a:pt x="44" y="10"/>
                </a:cubicBezTo>
                <a:cubicBezTo>
                  <a:pt x="36" y="17"/>
                  <a:pt x="38" y="28"/>
                  <a:pt x="39" y="32"/>
                </a:cubicBezTo>
                <a:cubicBezTo>
                  <a:pt x="39" y="34"/>
                  <a:pt x="39" y="37"/>
                  <a:pt x="40" y="40"/>
                </a:cubicBezTo>
                <a:cubicBezTo>
                  <a:pt x="39" y="40"/>
                  <a:pt x="39" y="40"/>
                  <a:pt x="38" y="40"/>
                </a:cubicBezTo>
                <a:cubicBezTo>
                  <a:pt x="36" y="40"/>
                  <a:pt x="35" y="41"/>
                  <a:pt x="35" y="43"/>
                </a:cubicBezTo>
                <a:cubicBezTo>
                  <a:pt x="37" y="58"/>
                  <a:pt x="37" y="58"/>
                  <a:pt x="37" y="58"/>
                </a:cubicBezTo>
                <a:cubicBezTo>
                  <a:pt x="37" y="59"/>
                  <a:pt x="39" y="61"/>
                  <a:pt x="40" y="60"/>
                </a:cubicBezTo>
                <a:cubicBezTo>
                  <a:pt x="41" y="60"/>
                  <a:pt x="41" y="60"/>
                  <a:pt x="42" y="60"/>
                </a:cubicBezTo>
                <a:cubicBezTo>
                  <a:pt x="42" y="63"/>
                  <a:pt x="43" y="66"/>
                  <a:pt x="43" y="69"/>
                </a:cubicBezTo>
                <a:cubicBezTo>
                  <a:pt x="43" y="72"/>
                  <a:pt x="46" y="75"/>
                  <a:pt x="49" y="77"/>
                </a:cubicBezTo>
                <a:cubicBezTo>
                  <a:pt x="49" y="81"/>
                  <a:pt x="50" y="84"/>
                  <a:pt x="50" y="88"/>
                </a:cubicBezTo>
                <a:cubicBezTo>
                  <a:pt x="36" y="89"/>
                  <a:pt x="21" y="93"/>
                  <a:pt x="8" y="100"/>
                </a:cubicBezTo>
                <a:cubicBezTo>
                  <a:pt x="3" y="102"/>
                  <a:pt x="0" y="108"/>
                  <a:pt x="1" y="113"/>
                </a:cubicBezTo>
                <a:cubicBezTo>
                  <a:pt x="1" y="118"/>
                  <a:pt x="2" y="123"/>
                  <a:pt x="2" y="129"/>
                </a:cubicBezTo>
                <a:cubicBezTo>
                  <a:pt x="3" y="133"/>
                  <a:pt x="7" y="138"/>
                  <a:pt x="11" y="139"/>
                </a:cubicBezTo>
                <a:cubicBezTo>
                  <a:pt x="48" y="145"/>
                  <a:pt x="86" y="145"/>
                  <a:pt x="123" y="139"/>
                </a:cubicBezTo>
                <a:cubicBezTo>
                  <a:pt x="127" y="138"/>
                  <a:pt x="131" y="133"/>
                  <a:pt x="132" y="129"/>
                </a:cubicBezTo>
                <a:cubicBezTo>
                  <a:pt x="132" y="123"/>
                  <a:pt x="133" y="118"/>
                  <a:pt x="133" y="113"/>
                </a:cubicBezTo>
                <a:cubicBezTo>
                  <a:pt x="134" y="108"/>
                  <a:pt x="131" y="102"/>
                  <a:pt x="126" y="100"/>
                </a:cubicBezTo>
                <a:close/>
              </a:path>
            </a:pathLst>
          </a:custGeom>
          <a:solidFill>
            <a:srgbClr val="7C233E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Freeform 306"/>
          <p:cNvSpPr>
            <a:spLocks noEditPoints="1"/>
          </p:cNvSpPr>
          <p:nvPr/>
        </p:nvSpPr>
        <p:spPr bwMode="auto">
          <a:xfrm>
            <a:off x="3428089" y="2928339"/>
            <a:ext cx="253250" cy="343052"/>
          </a:xfrm>
          <a:custGeom>
            <a:avLst/>
            <a:gdLst>
              <a:gd name="T0" fmla="*/ 0 w 106"/>
              <a:gd name="T1" fmla="*/ 53 h 156"/>
              <a:gd name="T2" fmla="*/ 52 w 106"/>
              <a:gd name="T3" fmla="*/ 0 h 156"/>
              <a:gd name="T4" fmla="*/ 106 w 106"/>
              <a:gd name="T5" fmla="*/ 42 h 156"/>
              <a:gd name="T6" fmla="*/ 67 w 106"/>
              <a:gd name="T7" fmla="*/ 103 h 156"/>
              <a:gd name="T8" fmla="*/ 67 w 106"/>
              <a:gd name="T9" fmla="*/ 111 h 156"/>
              <a:gd name="T10" fmla="*/ 38 w 106"/>
              <a:gd name="T11" fmla="*/ 111 h 156"/>
              <a:gd name="T12" fmla="*/ 38 w 106"/>
              <a:gd name="T13" fmla="*/ 101 h 156"/>
              <a:gd name="T14" fmla="*/ 72 w 106"/>
              <a:gd name="T15" fmla="*/ 45 h 156"/>
              <a:gd name="T16" fmla="*/ 54 w 106"/>
              <a:gd name="T17" fmla="*/ 25 h 156"/>
              <a:gd name="T18" fmla="*/ 32 w 106"/>
              <a:gd name="T19" fmla="*/ 53 h 156"/>
              <a:gd name="T20" fmla="*/ 0 w 106"/>
              <a:gd name="T21" fmla="*/ 53 h 156"/>
              <a:gd name="T22" fmla="*/ 35 w 106"/>
              <a:gd name="T23" fmla="*/ 124 h 156"/>
              <a:gd name="T24" fmla="*/ 68 w 106"/>
              <a:gd name="T25" fmla="*/ 124 h 156"/>
              <a:gd name="T26" fmla="*/ 68 w 106"/>
              <a:gd name="T27" fmla="*/ 156 h 156"/>
              <a:gd name="T28" fmla="*/ 35 w 106"/>
              <a:gd name="T29" fmla="*/ 156 h 156"/>
              <a:gd name="T30" fmla="*/ 35 w 106"/>
              <a:gd name="T31" fmla="*/ 124 h 1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06" h="156">
                <a:moveTo>
                  <a:pt x="0" y="53"/>
                </a:moveTo>
                <a:cubicBezTo>
                  <a:pt x="1" y="23"/>
                  <a:pt x="21" y="0"/>
                  <a:pt x="52" y="0"/>
                </a:cubicBezTo>
                <a:cubicBezTo>
                  <a:pt x="93" y="0"/>
                  <a:pt x="106" y="25"/>
                  <a:pt x="106" y="42"/>
                </a:cubicBezTo>
                <a:cubicBezTo>
                  <a:pt x="106" y="82"/>
                  <a:pt x="70" y="77"/>
                  <a:pt x="67" y="103"/>
                </a:cubicBezTo>
                <a:cubicBezTo>
                  <a:pt x="67" y="111"/>
                  <a:pt x="67" y="111"/>
                  <a:pt x="67" y="111"/>
                </a:cubicBezTo>
                <a:cubicBezTo>
                  <a:pt x="38" y="111"/>
                  <a:pt x="38" y="111"/>
                  <a:pt x="38" y="111"/>
                </a:cubicBezTo>
                <a:cubicBezTo>
                  <a:pt x="38" y="101"/>
                  <a:pt x="38" y="101"/>
                  <a:pt x="38" y="101"/>
                </a:cubicBezTo>
                <a:cubicBezTo>
                  <a:pt x="41" y="64"/>
                  <a:pt x="73" y="68"/>
                  <a:pt x="72" y="45"/>
                </a:cubicBezTo>
                <a:cubicBezTo>
                  <a:pt x="72" y="32"/>
                  <a:pt x="65" y="25"/>
                  <a:pt x="54" y="25"/>
                </a:cubicBezTo>
                <a:cubicBezTo>
                  <a:pt x="39" y="25"/>
                  <a:pt x="32" y="38"/>
                  <a:pt x="32" y="53"/>
                </a:cubicBezTo>
                <a:lnTo>
                  <a:pt x="0" y="53"/>
                </a:lnTo>
                <a:close/>
                <a:moveTo>
                  <a:pt x="35" y="124"/>
                </a:moveTo>
                <a:cubicBezTo>
                  <a:pt x="68" y="124"/>
                  <a:pt x="68" y="124"/>
                  <a:pt x="68" y="124"/>
                </a:cubicBezTo>
                <a:cubicBezTo>
                  <a:pt x="68" y="156"/>
                  <a:pt x="68" y="156"/>
                  <a:pt x="68" y="156"/>
                </a:cubicBezTo>
                <a:cubicBezTo>
                  <a:pt x="35" y="156"/>
                  <a:pt x="35" y="156"/>
                  <a:pt x="35" y="156"/>
                </a:cubicBezTo>
                <a:lnTo>
                  <a:pt x="35" y="124"/>
                </a:lnTo>
                <a:close/>
              </a:path>
            </a:pathLst>
          </a:custGeom>
          <a:solidFill>
            <a:srgbClr val="7C233E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Freeform 306"/>
          <p:cNvSpPr>
            <a:spLocks noEditPoints="1"/>
          </p:cNvSpPr>
          <p:nvPr/>
        </p:nvSpPr>
        <p:spPr bwMode="auto">
          <a:xfrm>
            <a:off x="2555571" y="2214505"/>
            <a:ext cx="639658" cy="713834"/>
          </a:xfrm>
          <a:custGeom>
            <a:avLst/>
            <a:gdLst>
              <a:gd name="T0" fmla="*/ 0 w 106"/>
              <a:gd name="T1" fmla="*/ 53 h 156"/>
              <a:gd name="T2" fmla="*/ 52 w 106"/>
              <a:gd name="T3" fmla="*/ 0 h 156"/>
              <a:gd name="T4" fmla="*/ 106 w 106"/>
              <a:gd name="T5" fmla="*/ 42 h 156"/>
              <a:gd name="T6" fmla="*/ 67 w 106"/>
              <a:gd name="T7" fmla="*/ 103 h 156"/>
              <a:gd name="T8" fmla="*/ 67 w 106"/>
              <a:gd name="T9" fmla="*/ 111 h 156"/>
              <a:gd name="T10" fmla="*/ 38 w 106"/>
              <a:gd name="T11" fmla="*/ 111 h 156"/>
              <a:gd name="T12" fmla="*/ 38 w 106"/>
              <a:gd name="T13" fmla="*/ 101 h 156"/>
              <a:gd name="T14" fmla="*/ 72 w 106"/>
              <a:gd name="T15" fmla="*/ 45 h 156"/>
              <a:gd name="T16" fmla="*/ 54 w 106"/>
              <a:gd name="T17" fmla="*/ 25 h 156"/>
              <a:gd name="T18" fmla="*/ 32 w 106"/>
              <a:gd name="T19" fmla="*/ 53 h 156"/>
              <a:gd name="T20" fmla="*/ 0 w 106"/>
              <a:gd name="T21" fmla="*/ 53 h 156"/>
              <a:gd name="T22" fmla="*/ 35 w 106"/>
              <a:gd name="T23" fmla="*/ 124 h 156"/>
              <a:gd name="T24" fmla="*/ 68 w 106"/>
              <a:gd name="T25" fmla="*/ 124 h 156"/>
              <a:gd name="T26" fmla="*/ 68 w 106"/>
              <a:gd name="T27" fmla="*/ 156 h 156"/>
              <a:gd name="T28" fmla="*/ 35 w 106"/>
              <a:gd name="T29" fmla="*/ 156 h 156"/>
              <a:gd name="T30" fmla="*/ 35 w 106"/>
              <a:gd name="T31" fmla="*/ 124 h 1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06" h="156">
                <a:moveTo>
                  <a:pt x="0" y="53"/>
                </a:moveTo>
                <a:cubicBezTo>
                  <a:pt x="1" y="23"/>
                  <a:pt x="21" y="0"/>
                  <a:pt x="52" y="0"/>
                </a:cubicBezTo>
                <a:cubicBezTo>
                  <a:pt x="93" y="0"/>
                  <a:pt x="106" y="25"/>
                  <a:pt x="106" y="42"/>
                </a:cubicBezTo>
                <a:cubicBezTo>
                  <a:pt x="106" y="82"/>
                  <a:pt x="70" y="77"/>
                  <a:pt x="67" y="103"/>
                </a:cubicBezTo>
                <a:cubicBezTo>
                  <a:pt x="67" y="111"/>
                  <a:pt x="67" y="111"/>
                  <a:pt x="67" y="111"/>
                </a:cubicBezTo>
                <a:cubicBezTo>
                  <a:pt x="38" y="111"/>
                  <a:pt x="38" y="111"/>
                  <a:pt x="38" y="111"/>
                </a:cubicBezTo>
                <a:cubicBezTo>
                  <a:pt x="38" y="101"/>
                  <a:pt x="38" y="101"/>
                  <a:pt x="38" y="101"/>
                </a:cubicBezTo>
                <a:cubicBezTo>
                  <a:pt x="41" y="64"/>
                  <a:pt x="73" y="68"/>
                  <a:pt x="72" y="45"/>
                </a:cubicBezTo>
                <a:cubicBezTo>
                  <a:pt x="72" y="32"/>
                  <a:pt x="65" y="25"/>
                  <a:pt x="54" y="25"/>
                </a:cubicBezTo>
                <a:cubicBezTo>
                  <a:pt x="39" y="25"/>
                  <a:pt x="32" y="38"/>
                  <a:pt x="32" y="53"/>
                </a:cubicBezTo>
                <a:lnTo>
                  <a:pt x="0" y="53"/>
                </a:lnTo>
                <a:close/>
                <a:moveTo>
                  <a:pt x="35" y="124"/>
                </a:moveTo>
                <a:cubicBezTo>
                  <a:pt x="68" y="124"/>
                  <a:pt x="68" y="124"/>
                  <a:pt x="68" y="124"/>
                </a:cubicBezTo>
                <a:cubicBezTo>
                  <a:pt x="68" y="156"/>
                  <a:pt x="68" y="156"/>
                  <a:pt x="68" y="156"/>
                </a:cubicBezTo>
                <a:cubicBezTo>
                  <a:pt x="35" y="156"/>
                  <a:pt x="35" y="156"/>
                  <a:pt x="35" y="156"/>
                </a:cubicBezTo>
                <a:lnTo>
                  <a:pt x="35" y="124"/>
                </a:lnTo>
                <a:close/>
              </a:path>
            </a:pathLst>
          </a:custGeom>
          <a:solidFill>
            <a:srgbClr val="7C233E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Freeform 306"/>
          <p:cNvSpPr>
            <a:spLocks noEditPoints="1"/>
          </p:cNvSpPr>
          <p:nvPr/>
        </p:nvSpPr>
        <p:spPr bwMode="auto">
          <a:xfrm>
            <a:off x="2171464" y="2861087"/>
            <a:ext cx="229664" cy="338531"/>
          </a:xfrm>
          <a:custGeom>
            <a:avLst/>
            <a:gdLst>
              <a:gd name="T0" fmla="*/ 0 w 106"/>
              <a:gd name="T1" fmla="*/ 53 h 156"/>
              <a:gd name="T2" fmla="*/ 52 w 106"/>
              <a:gd name="T3" fmla="*/ 0 h 156"/>
              <a:gd name="T4" fmla="*/ 106 w 106"/>
              <a:gd name="T5" fmla="*/ 42 h 156"/>
              <a:gd name="T6" fmla="*/ 67 w 106"/>
              <a:gd name="T7" fmla="*/ 103 h 156"/>
              <a:gd name="T8" fmla="*/ 67 w 106"/>
              <a:gd name="T9" fmla="*/ 111 h 156"/>
              <a:gd name="T10" fmla="*/ 38 w 106"/>
              <a:gd name="T11" fmla="*/ 111 h 156"/>
              <a:gd name="T12" fmla="*/ 38 w 106"/>
              <a:gd name="T13" fmla="*/ 101 h 156"/>
              <a:gd name="T14" fmla="*/ 72 w 106"/>
              <a:gd name="T15" fmla="*/ 45 h 156"/>
              <a:gd name="T16" fmla="*/ 54 w 106"/>
              <a:gd name="T17" fmla="*/ 25 h 156"/>
              <a:gd name="T18" fmla="*/ 32 w 106"/>
              <a:gd name="T19" fmla="*/ 53 h 156"/>
              <a:gd name="T20" fmla="*/ 0 w 106"/>
              <a:gd name="T21" fmla="*/ 53 h 156"/>
              <a:gd name="T22" fmla="*/ 35 w 106"/>
              <a:gd name="T23" fmla="*/ 124 h 156"/>
              <a:gd name="T24" fmla="*/ 68 w 106"/>
              <a:gd name="T25" fmla="*/ 124 h 156"/>
              <a:gd name="T26" fmla="*/ 68 w 106"/>
              <a:gd name="T27" fmla="*/ 156 h 156"/>
              <a:gd name="T28" fmla="*/ 35 w 106"/>
              <a:gd name="T29" fmla="*/ 156 h 156"/>
              <a:gd name="T30" fmla="*/ 35 w 106"/>
              <a:gd name="T31" fmla="*/ 124 h 1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06" h="156">
                <a:moveTo>
                  <a:pt x="0" y="53"/>
                </a:moveTo>
                <a:cubicBezTo>
                  <a:pt x="1" y="23"/>
                  <a:pt x="21" y="0"/>
                  <a:pt x="52" y="0"/>
                </a:cubicBezTo>
                <a:cubicBezTo>
                  <a:pt x="93" y="0"/>
                  <a:pt x="106" y="25"/>
                  <a:pt x="106" y="42"/>
                </a:cubicBezTo>
                <a:cubicBezTo>
                  <a:pt x="106" y="82"/>
                  <a:pt x="70" y="77"/>
                  <a:pt x="67" y="103"/>
                </a:cubicBezTo>
                <a:cubicBezTo>
                  <a:pt x="67" y="111"/>
                  <a:pt x="67" y="111"/>
                  <a:pt x="67" y="111"/>
                </a:cubicBezTo>
                <a:cubicBezTo>
                  <a:pt x="38" y="111"/>
                  <a:pt x="38" y="111"/>
                  <a:pt x="38" y="111"/>
                </a:cubicBezTo>
                <a:cubicBezTo>
                  <a:pt x="38" y="101"/>
                  <a:pt x="38" y="101"/>
                  <a:pt x="38" y="101"/>
                </a:cubicBezTo>
                <a:cubicBezTo>
                  <a:pt x="41" y="64"/>
                  <a:pt x="73" y="68"/>
                  <a:pt x="72" y="45"/>
                </a:cubicBezTo>
                <a:cubicBezTo>
                  <a:pt x="72" y="32"/>
                  <a:pt x="65" y="25"/>
                  <a:pt x="54" y="25"/>
                </a:cubicBezTo>
                <a:cubicBezTo>
                  <a:pt x="39" y="25"/>
                  <a:pt x="32" y="38"/>
                  <a:pt x="32" y="53"/>
                </a:cubicBezTo>
                <a:lnTo>
                  <a:pt x="0" y="53"/>
                </a:lnTo>
                <a:close/>
                <a:moveTo>
                  <a:pt x="35" y="124"/>
                </a:moveTo>
                <a:cubicBezTo>
                  <a:pt x="68" y="124"/>
                  <a:pt x="68" y="124"/>
                  <a:pt x="68" y="124"/>
                </a:cubicBezTo>
                <a:cubicBezTo>
                  <a:pt x="68" y="156"/>
                  <a:pt x="68" y="156"/>
                  <a:pt x="68" y="156"/>
                </a:cubicBezTo>
                <a:cubicBezTo>
                  <a:pt x="35" y="156"/>
                  <a:pt x="35" y="156"/>
                  <a:pt x="35" y="156"/>
                </a:cubicBezTo>
                <a:lnTo>
                  <a:pt x="35" y="124"/>
                </a:lnTo>
                <a:close/>
              </a:path>
            </a:pathLst>
          </a:custGeom>
          <a:solidFill>
            <a:srgbClr val="7C233E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云形标注 1"/>
          <p:cNvSpPr/>
          <p:nvPr/>
        </p:nvSpPr>
        <p:spPr>
          <a:xfrm>
            <a:off x="4023167" y="1137832"/>
            <a:ext cx="3196206" cy="1317653"/>
          </a:xfrm>
          <a:prstGeom prst="cloudCallout">
            <a:avLst/>
          </a:prstGeom>
          <a:solidFill>
            <a:srgbClr val="7C23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24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490191" y="1551265"/>
            <a:ext cx="2262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为什么选此题</a:t>
            </a:r>
            <a:endParaRPr lang="zh-CN" altLang="en-US" sz="24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4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5877760"/>
      </p:ext>
    </p:extLst>
  </p:cSld>
  <p:clrMapOvr>
    <a:masterClrMapping/>
  </p:clrMapOvr>
  <p:transition advTm="337">
    <p:wipe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7C23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8" name="矩形 27"/>
          <p:cNvSpPr/>
          <p:nvPr/>
        </p:nvSpPr>
        <p:spPr>
          <a:xfrm>
            <a:off x="50800" y="97061"/>
            <a:ext cx="1183407" cy="3567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5" name="文本框 34"/>
          <p:cNvSpPr txBox="1"/>
          <p:nvPr/>
        </p:nvSpPr>
        <p:spPr>
          <a:xfrm>
            <a:off x="25227" y="93911"/>
            <a:ext cx="1280392" cy="369332"/>
          </a:xfrm>
          <a:prstGeom prst="rect">
            <a:avLst/>
          </a:prstGeom>
          <a:solidFill>
            <a:srgbClr val="7C233E"/>
          </a:solidFill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论文绪论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0" name="直接连接符 39"/>
          <p:cNvCxnSpPr/>
          <p:nvPr/>
        </p:nvCxnSpPr>
        <p:spPr>
          <a:xfrm>
            <a:off x="13047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本框 40"/>
          <p:cNvSpPr txBox="1"/>
          <p:nvPr/>
        </p:nvSpPr>
        <p:spPr>
          <a:xfrm>
            <a:off x="1324496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原理研究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268410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4043710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无线传输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5403317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试验分析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6762923" y="93911"/>
            <a:ext cx="1295400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pc="3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  <a:endParaRPr lang="zh-HK" altLang="en-US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6" name="直接连接符 45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/>
          <p:cNvCxnSpPr/>
          <p:nvPr/>
        </p:nvCxnSpPr>
        <p:spPr>
          <a:xfrm>
            <a:off x="5308762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/>
          <p:cNvCxnSpPr/>
          <p:nvPr/>
        </p:nvCxnSpPr>
        <p:spPr>
          <a:xfrm>
            <a:off x="6698717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7117710" y="403265"/>
            <a:ext cx="1082189" cy="307777"/>
          </a:xfrm>
          <a:prstGeom prst="rect">
            <a:avLst/>
          </a:prstGeom>
          <a:solidFill>
            <a:schemeClr val="bg1"/>
          </a:solidFill>
          <a:ln w="28575">
            <a:solidFill>
              <a:srgbClr val="7C233E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全文总结</a:t>
            </a:r>
            <a:endParaRPr lang="zh-HK" altLang="en-US" sz="1400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40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0176172"/>
              </p:ext>
            </p:extLst>
          </p:nvPr>
        </p:nvGraphicFramePr>
        <p:xfrm>
          <a:off x="1489522" y="1400217"/>
          <a:ext cx="6186616" cy="1463040"/>
        </p:xfrm>
        <a:graphic>
          <a:graphicData uri="http://schemas.openxmlformats.org/drawingml/2006/table">
            <a:tbl>
              <a:tblPr firstRow="1" firstCol="1" bandRow="1"/>
              <a:tblGrid>
                <a:gridCol w="1787611"/>
                <a:gridCol w="1416908"/>
                <a:gridCol w="1054443"/>
                <a:gridCol w="1927654"/>
              </a:tblGrid>
              <a:tr h="201295"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600" b="1" kern="1200" dirty="0">
                          <a:solidFill>
                            <a:srgbClr val="666666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产品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600" b="1" kern="1200" dirty="0">
                          <a:solidFill>
                            <a:srgbClr val="666666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冰厚度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600" b="1" kern="1200" dirty="0">
                          <a:solidFill>
                            <a:srgbClr val="666666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水厚度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600" b="1" kern="1200" dirty="0">
                          <a:solidFill>
                            <a:srgbClr val="666666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表面温度测量范围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200" dirty="0">
                          <a:solidFill>
                            <a:srgbClr val="666666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IRS31Pro</a:t>
                      </a:r>
                      <a:r>
                        <a:rPr lang="zh-CN" sz="1600" kern="1200" dirty="0">
                          <a:solidFill>
                            <a:srgbClr val="666666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（</a:t>
                      </a:r>
                      <a:r>
                        <a:rPr lang="en-US" sz="1600" kern="1200" dirty="0">
                          <a:solidFill>
                            <a:srgbClr val="666666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LUFFT</a:t>
                      </a:r>
                      <a:r>
                        <a:rPr lang="zh-CN" sz="1600" kern="1200" dirty="0">
                          <a:solidFill>
                            <a:srgbClr val="666666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）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600" kern="1200" dirty="0">
                          <a:solidFill>
                            <a:srgbClr val="666666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无法定量测量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200" dirty="0">
                          <a:solidFill>
                            <a:srgbClr val="666666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0~4mm</a:t>
                      </a:r>
                      <a:endParaRPr lang="zh-CN" sz="1600" kern="1200" dirty="0">
                        <a:solidFill>
                          <a:srgbClr val="666666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200" dirty="0">
                          <a:solidFill>
                            <a:srgbClr val="666666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-40~70°C</a:t>
                      </a:r>
                      <a:endParaRPr lang="zh-CN" sz="1600" kern="1200" dirty="0">
                        <a:solidFill>
                          <a:srgbClr val="666666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600" kern="1200" dirty="0" smtClean="0">
                          <a:solidFill>
                            <a:srgbClr val="666666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本</a:t>
                      </a:r>
                      <a:r>
                        <a:rPr lang="zh-CN" altLang="en-US" sz="1600" kern="1200" dirty="0" smtClean="0">
                          <a:solidFill>
                            <a:srgbClr val="666666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传感器</a:t>
                      </a:r>
                      <a:endParaRPr lang="zh-CN" sz="1600" kern="1200" dirty="0">
                        <a:solidFill>
                          <a:srgbClr val="666666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200" dirty="0">
                          <a:solidFill>
                            <a:srgbClr val="666666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0~4mm</a:t>
                      </a:r>
                      <a:endParaRPr lang="zh-CN" sz="1600" kern="1200" dirty="0">
                        <a:solidFill>
                          <a:srgbClr val="666666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200" dirty="0">
                          <a:solidFill>
                            <a:srgbClr val="666666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0~4mm</a:t>
                      </a:r>
                      <a:endParaRPr lang="zh-CN" sz="1600" kern="1200" dirty="0">
                        <a:solidFill>
                          <a:srgbClr val="666666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200" dirty="0">
                          <a:solidFill>
                            <a:srgbClr val="666666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-40~70°C</a:t>
                      </a:r>
                      <a:endParaRPr lang="zh-CN" sz="1600" kern="1200" dirty="0">
                        <a:solidFill>
                          <a:srgbClr val="666666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9560" y="3292878"/>
            <a:ext cx="3169774" cy="2170211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2379693" y="5381167"/>
            <a:ext cx="1249509" cy="4589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0" algn="ctr">
              <a:lnSpc>
                <a:spcPct val="150000"/>
              </a:lnSpc>
              <a:spcAft>
                <a:spcPts val="0"/>
              </a:spcAft>
            </a:pPr>
            <a:r>
              <a:rPr lang="en-US" altLang="zh-CN" b="1" dirty="0" smtClean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IRS31Pro</a:t>
            </a:r>
            <a:endParaRPr lang="zh-CN" altLang="zh-CN" b="1" dirty="0">
              <a:solidFill>
                <a:srgbClr val="7C23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9334" y="3292879"/>
            <a:ext cx="3082669" cy="2170211"/>
          </a:xfrm>
          <a:prstGeom prst="rect">
            <a:avLst/>
          </a:prstGeom>
        </p:spPr>
      </p:pic>
      <p:sp>
        <p:nvSpPr>
          <p:cNvPr id="26" name="矩形 25"/>
          <p:cNvSpPr/>
          <p:nvPr/>
        </p:nvSpPr>
        <p:spPr>
          <a:xfrm>
            <a:off x="5475677" y="5410195"/>
            <a:ext cx="1107997" cy="4589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0" algn="ctr">
              <a:lnSpc>
                <a:spcPct val="150000"/>
              </a:lnSpc>
              <a:spcAft>
                <a:spcPts val="0"/>
              </a:spcAft>
            </a:pPr>
            <a:r>
              <a:rPr lang="zh-CN" altLang="en-US" b="1" dirty="0" smtClean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本传感器</a:t>
            </a:r>
            <a:endParaRPr lang="zh-CN" altLang="zh-CN" b="1" dirty="0">
              <a:solidFill>
                <a:srgbClr val="7C23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35096270"/>
      </p:ext>
    </p:extLst>
  </p:cSld>
  <p:clrMapOvr>
    <a:masterClrMapping/>
  </p:clrMapOvr>
  <p:transition advTm="5931">
    <p:wipe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7C23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8" name="矩形 27"/>
          <p:cNvSpPr/>
          <p:nvPr/>
        </p:nvSpPr>
        <p:spPr>
          <a:xfrm>
            <a:off x="50800" y="97061"/>
            <a:ext cx="1183407" cy="3567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5" name="文本框 34"/>
          <p:cNvSpPr txBox="1"/>
          <p:nvPr/>
        </p:nvSpPr>
        <p:spPr>
          <a:xfrm>
            <a:off x="25227" y="93911"/>
            <a:ext cx="1280392" cy="369332"/>
          </a:xfrm>
          <a:prstGeom prst="rect">
            <a:avLst/>
          </a:prstGeom>
          <a:solidFill>
            <a:srgbClr val="7C233E"/>
          </a:solidFill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论文绪论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0" name="直接连接符 39"/>
          <p:cNvCxnSpPr/>
          <p:nvPr/>
        </p:nvCxnSpPr>
        <p:spPr>
          <a:xfrm>
            <a:off x="13047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本框 40"/>
          <p:cNvSpPr txBox="1"/>
          <p:nvPr/>
        </p:nvSpPr>
        <p:spPr>
          <a:xfrm>
            <a:off x="1324496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原理研究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268410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4043710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无线传输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5403317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试验分析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6762923" y="93911"/>
            <a:ext cx="1295400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pc="3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  <a:endParaRPr lang="zh-HK" altLang="en-US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6" name="直接连接符 45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/>
          <p:cNvCxnSpPr/>
          <p:nvPr/>
        </p:nvCxnSpPr>
        <p:spPr>
          <a:xfrm>
            <a:off x="5308762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/>
          <p:cNvCxnSpPr/>
          <p:nvPr/>
        </p:nvCxnSpPr>
        <p:spPr>
          <a:xfrm>
            <a:off x="6698717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7108185" y="403265"/>
            <a:ext cx="1082189" cy="307777"/>
          </a:xfrm>
          <a:prstGeom prst="rect">
            <a:avLst/>
          </a:prstGeom>
          <a:solidFill>
            <a:schemeClr val="bg1"/>
          </a:solidFill>
          <a:ln w="28575">
            <a:solidFill>
              <a:srgbClr val="7C233E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未来展望</a:t>
            </a:r>
            <a:endParaRPr lang="zh-HK" altLang="en-US" sz="1400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3343875" y="1563912"/>
            <a:ext cx="444895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从传感器自身出发，发掘更多的参数（如品质因数</a:t>
            </a:r>
            <a:r>
              <a:rPr lang="en-US" altLang="zh-CN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等），拓宽传感器量程和高干扰能力。</a:t>
            </a:r>
            <a:endParaRPr lang="en-US" altLang="zh-CN" sz="16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282343" y="3211209"/>
            <a:ext cx="361112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添加新的测量手段，为传感器提供跟多的参数信息。</a:t>
            </a:r>
            <a:endParaRPr lang="en-US" altLang="zh-CN" sz="16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418701" y="5074661"/>
            <a:ext cx="500205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盐浓度测量，预测冰点温度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，为防除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冰提供数据。</a:t>
            </a:r>
            <a:endParaRPr lang="en-US" altLang="zh-CN" sz="16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41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2403479" y="1510258"/>
            <a:ext cx="918803" cy="918803"/>
          </a:xfrm>
          <a:prstGeom prst="ellipse">
            <a:avLst/>
          </a:prstGeom>
          <a:solidFill>
            <a:srgbClr val="7C23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HK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3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endParaRPr lang="zh-HK" altLang="en-US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3322283" y="3167307"/>
            <a:ext cx="918803" cy="918803"/>
          </a:xfrm>
          <a:prstGeom prst="ellipse">
            <a:avLst/>
          </a:prstGeom>
          <a:solidFill>
            <a:srgbClr val="7C23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HK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endParaRPr lang="zh-HK" altLang="en-US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2403479" y="4824356"/>
            <a:ext cx="918803" cy="918803"/>
          </a:xfrm>
          <a:prstGeom prst="ellipse">
            <a:avLst/>
          </a:prstGeom>
          <a:solidFill>
            <a:srgbClr val="7C23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HK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3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endParaRPr lang="zh-HK" altLang="en-US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4" name="直接连接符 23"/>
          <p:cNvCxnSpPr/>
          <p:nvPr/>
        </p:nvCxnSpPr>
        <p:spPr>
          <a:xfrm flipV="1">
            <a:off x="1419382" y="2246518"/>
            <a:ext cx="812800" cy="482600"/>
          </a:xfrm>
          <a:prstGeom prst="line">
            <a:avLst/>
          </a:prstGeom>
          <a:ln w="28575">
            <a:solidFill>
              <a:srgbClr val="7C23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>
            <a:off x="1654180" y="3626708"/>
            <a:ext cx="1460500" cy="0"/>
          </a:xfrm>
          <a:prstGeom prst="line">
            <a:avLst/>
          </a:prstGeom>
          <a:ln w="28575">
            <a:solidFill>
              <a:srgbClr val="7C23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>
            <a:off x="1419382" y="4524299"/>
            <a:ext cx="812800" cy="482600"/>
          </a:xfrm>
          <a:prstGeom prst="line">
            <a:avLst/>
          </a:prstGeom>
          <a:ln w="28575">
            <a:solidFill>
              <a:srgbClr val="7C23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图片 35"/>
          <p:cNvPicPr>
            <a:picLocks noChangeAspect="1"/>
          </p:cNvPicPr>
          <p:nvPr/>
        </p:nvPicPr>
        <p:blipFill rotWithShape="1">
          <a:blip r:embed="rId2" cstate="print"/>
          <a:srcRect l="48604"/>
          <a:stretch/>
        </p:blipFill>
        <p:spPr>
          <a:xfrm>
            <a:off x="-9520" y="2070777"/>
            <a:ext cx="1484985" cy="2889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802080"/>
      </p:ext>
    </p:extLst>
  </p:cSld>
  <p:clrMapOvr>
    <a:masterClrMapping/>
  </p:clrMapOvr>
  <p:transition advTm="2653">
    <p:wipe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324100" y="3744658"/>
            <a:ext cx="4495800" cy="938213"/>
          </a:xfrm>
          <a:prstGeom prst="rect">
            <a:avLst/>
          </a:prstGeom>
          <a:solidFill>
            <a:srgbClr val="7C23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6600" b="1" spc="3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THANKS</a:t>
            </a:r>
            <a:endParaRPr lang="zh-HK" altLang="en-US" sz="6600" b="1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009900" y="4773357"/>
            <a:ext cx="1244600" cy="4318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NAME</a:t>
            </a:r>
            <a:endParaRPr lang="zh-HK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" name="Group 4"/>
          <p:cNvGrpSpPr>
            <a:grpSpLocks noChangeAspect="1"/>
          </p:cNvGrpSpPr>
          <p:nvPr/>
        </p:nvGrpSpPr>
        <p:grpSpPr bwMode="auto">
          <a:xfrm>
            <a:off x="3648075" y="1637910"/>
            <a:ext cx="1847850" cy="1720986"/>
            <a:chOff x="1164" y="687"/>
            <a:chExt cx="3219" cy="2998"/>
          </a:xfrm>
          <a:solidFill>
            <a:srgbClr val="7C233E"/>
          </a:solidFill>
        </p:grpSpPr>
        <p:sp>
          <p:nvSpPr>
            <p:cNvPr id="10" name="Freeform 6"/>
            <p:cNvSpPr>
              <a:spLocks/>
            </p:cNvSpPr>
            <p:nvPr/>
          </p:nvSpPr>
          <p:spPr bwMode="auto">
            <a:xfrm>
              <a:off x="1164" y="687"/>
              <a:ext cx="3219" cy="2998"/>
            </a:xfrm>
            <a:custGeom>
              <a:avLst/>
              <a:gdLst>
                <a:gd name="T0" fmla="*/ 96 w 1360"/>
                <a:gd name="T1" fmla="*/ 404 h 1266"/>
                <a:gd name="T2" fmla="*/ 96 w 1360"/>
                <a:gd name="T3" fmla="*/ 527 h 1266"/>
                <a:gd name="T4" fmla="*/ 105 w 1360"/>
                <a:gd name="T5" fmla="*/ 537 h 1266"/>
                <a:gd name="T6" fmla="*/ 123 w 1360"/>
                <a:gd name="T7" fmla="*/ 616 h 1266"/>
                <a:gd name="T8" fmla="*/ 119 w 1360"/>
                <a:gd name="T9" fmla="*/ 629 h 1266"/>
                <a:gd name="T10" fmla="*/ 147 w 1360"/>
                <a:gd name="T11" fmla="*/ 940 h 1266"/>
                <a:gd name="T12" fmla="*/ 169 w 1360"/>
                <a:gd name="T13" fmla="*/ 1194 h 1266"/>
                <a:gd name="T14" fmla="*/ 175 w 1360"/>
                <a:gd name="T15" fmla="*/ 1266 h 1266"/>
                <a:gd name="T16" fmla="*/ 0 w 1360"/>
                <a:gd name="T17" fmla="*/ 1266 h 1266"/>
                <a:gd name="T18" fmla="*/ 6 w 1360"/>
                <a:gd name="T19" fmla="*/ 1197 h 1266"/>
                <a:gd name="T20" fmla="*/ 38 w 1360"/>
                <a:gd name="T21" fmla="*/ 811 h 1266"/>
                <a:gd name="T22" fmla="*/ 54 w 1360"/>
                <a:gd name="T23" fmla="*/ 629 h 1266"/>
                <a:gd name="T24" fmla="*/ 50 w 1360"/>
                <a:gd name="T25" fmla="*/ 613 h 1266"/>
                <a:gd name="T26" fmla="*/ 71 w 1360"/>
                <a:gd name="T27" fmla="*/ 537 h 1266"/>
                <a:gd name="T28" fmla="*/ 79 w 1360"/>
                <a:gd name="T29" fmla="*/ 525 h 1266"/>
                <a:gd name="T30" fmla="*/ 79 w 1360"/>
                <a:gd name="T31" fmla="*/ 407 h 1266"/>
                <a:gd name="T32" fmla="*/ 70 w 1360"/>
                <a:gd name="T33" fmla="*/ 392 h 1266"/>
                <a:gd name="T34" fmla="*/ 31 w 1360"/>
                <a:gd name="T35" fmla="*/ 374 h 1266"/>
                <a:gd name="T36" fmla="*/ 44 w 1360"/>
                <a:gd name="T37" fmla="*/ 366 h 1266"/>
                <a:gd name="T38" fmla="*/ 624 w 1360"/>
                <a:gd name="T39" fmla="*/ 44 h 1266"/>
                <a:gd name="T40" fmla="*/ 692 w 1360"/>
                <a:gd name="T41" fmla="*/ 5 h 1266"/>
                <a:gd name="T42" fmla="*/ 718 w 1360"/>
                <a:gd name="T43" fmla="*/ 5 h 1266"/>
                <a:gd name="T44" fmla="*/ 1255 w 1360"/>
                <a:gd name="T45" fmla="*/ 275 h 1266"/>
                <a:gd name="T46" fmla="*/ 1360 w 1360"/>
                <a:gd name="T47" fmla="*/ 328 h 1266"/>
                <a:gd name="T48" fmla="*/ 1302 w 1360"/>
                <a:gd name="T49" fmla="*/ 360 h 1266"/>
                <a:gd name="T50" fmla="*/ 723 w 1360"/>
                <a:gd name="T51" fmla="*/ 666 h 1266"/>
                <a:gd name="T52" fmla="*/ 688 w 1360"/>
                <a:gd name="T53" fmla="*/ 668 h 1266"/>
                <a:gd name="T54" fmla="*/ 112 w 1360"/>
                <a:gd name="T55" fmla="*/ 411 h 1266"/>
                <a:gd name="T56" fmla="*/ 96 w 1360"/>
                <a:gd name="T57" fmla="*/ 404 h 1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360" h="1266">
                  <a:moveTo>
                    <a:pt x="96" y="404"/>
                  </a:moveTo>
                  <a:cubicBezTo>
                    <a:pt x="96" y="447"/>
                    <a:pt x="96" y="487"/>
                    <a:pt x="96" y="527"/>
                  </a:cubicBezTo>
                  <a:cubicBezTo>
                    <a:pt x="96" y="531"/>
                    <a:pt x="101" y="535"/>
                    <a:pt x="105" y="537"/>
                  </a:cubicBezTo>
                  <a:cubicBezTo>
                    <a:pt x="136" y="555"/>
                    <a:pt x="144" y="585"/>
                    <a:pt x="123" y="616"/>
                  </a:cubicBezTo>
                  <a:cubicBezTo>
                    <a:pt x="121" y="620"/>
                    <a:pt x="119" y="625"/>
                    <a:pt x="119" y="629"/>
                  </a:cubicBezTo>
                  <a:cubicBezTo>
                    <a:pt x="128" y="733"/>
                    <a:pt x="138" y="836"/>
                    <a:pt x="147" y="940"/>
                  </a:cubicBezTo>
                  <a:cubicBezTo>
                    <a:pt x="154" y="1024"/>
                    <a:pt x="162" y="1109"/>
                    <a:pt x="169" y="1194"/>
                  </a:cubicBezTo>
                  <a:cubicBezTo>
                    <a:pt x="171" y="1217"/>
                    <a:pt x="173" y="1239"/>
                    <a:pt x="175" y="1266"/>
                  </a:cubicBezTo>
                  <a:cubicBezTo>
                    <a:pt x="117" y="1266"/>
                    <a:pt x="60" y="1266"/>
                    <a:pt x="0" y="1266"/>
                  </a:cubicBezTo>
                  <a:cubicBezTo>
                    <a:pt x="2" y="1244"/>
                    <a:pt x="4" y="1220"/>
                    <a:pt x="6" y="1197"/>
                  </a:cubicBezTo>
                  <a:cubicBezTo>
                    <a:pt x="16" y="1068"/>
                    <a:pt x="27" y="940"/>
                    <a:pt x="38" y="811"/>
                  </a:cubicBezTo>
                  <a:cubicBezTo>
                    <a:pt x="43" y="750"/>
                    <a:pt x="49" y="690"/>
                    <a:pt x="54" y="629"/>
                  </a:cubicBezTo>
                  <a:cubicBezTo>
                    <a:pt x="54" y="624"/>
                    <a:pt x="52" y="617"/>
                    <a:pt x="50" y="613"/>
                  </a:cubicBezTo>
                  <a:cubicBezTo>
                    <a:pt x="32" y="583"/>
                    <a:pt x="40" y="553"/>
                    <a:pt x="71" y="537"/>
                  </a:cubicBezTo>
                  <a:cubicBezTo>
                    <a:pt x="75" y="535"/>
                    <a:pt x="79" y="529"/>
                    <a:pt x="79" y="525"/>
                  </a:cubicBezTo>
                  <a:cubicBezTo>
                    <a:pt x="79" y="486"/>
                    <a:pt x="80" y="446"/>
                    <a:pt x="79" y="407"/>
                  </a:cubicBezTo>
                  <a:cubicBezTo>
                    <a:pt x="79" y="402"/>
                    <a:pt x="74" y="395"/>
                    <a:pt x="70" y="392"/>
                  </a:cubicBezTo>
                  <a:cubicBezTo>
                    <a:pt x="58" y="386"/>
                    <a:pt x="45" y="381"/>
                    <a:pt x="31" y="374"/>
                  </a:cubicBezTo>
                  <a:cubicBezTo>
                    <a:pt x="36" y="371"/>
                    <a:pt x="40" y="368"/>
                    <a:pt x="44" y="366"/>
                  </a:cubicBezTo>
                  <a:cubicBezTo>
                    <a:pt x="237" y="259"/>
                    <a:pt x="431" y="151"/>
                    <a:pt x="624" y="44"/>
                  </a:cubicBezTo>
                  <a:cubicBezTo>
                    <a:pt x="647" y="31"/>
                    <a:pt x="670" y="19"/>
                    <a:pt x="692" y="5"/>
                  </a:cubicBezTo>
                  <a:cubicBezTo>
                    <a:pt x="702" y="0"/>
                    <a:pt x="709" y="1"/>
                    <a:pt x="718" y="5"/>
                  </a:cubicBezTo>
                  <a:cubicBezTo>
                    <a:pt x="897" y="96"/>
                    <a:pt x="1076" y="185"/>
                    <a:pt x="1255" y="275"/>
                  </a:cubicBezTo>
                  <a:cubicBezTo>
                    <a:pt x="1289" y="293"/>
                    <a:pt x="1324" y="310"/>
                    <a:pt x="1360" y="328"/>
                  </a:cubicBezTo>
                  <a:cubicBezTo>
                    <a:pt x="1339" y="340"/>
                    <a:pt x="1320" y="350"/>
                    <a:pt x="1302" y="360"/>
                  </a:cubicBezTo>
                  <a:cubicBezTo>
                    <a:pt x="1109" y="462"/>
                    <a:pt x="916" y="564"/>
                    <a:pt x="723" y="666"/>
                  </a:cubicBezTo>
                  <a:cubicBezTo>
                    <a:pt x="711" y="672"/>
                    <a:pt x="701" y="674"/>
                    <a:pt x="688" y="668"/>
                  </a:cubicBezTo>
                  <a:cubicBezTo>
                    <a:pt x="496" y="582"/>
                    <a:pt x="304" y="496"/>
                    <a:pt x="112" y="411"/>
                  </a:cubicBezTo>
                  <a:cubicBezTo>
                    <a:pt x="108" y="409"/>
                    <a:pt x="103" y="407"/>
                    <a:pt x="96" y="4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/>
            </a:p>
          </p:txBody>
        </p:sp>
        <p:sp>
          <p:nvSpPr>
            <p:cNvPr id="11" name="Freeform 7"/>
            <p:cNvSpPr>
              <a:spLocks/>
            </p:cNvSpPr>
            <p:nvPr/>
          </p:nvSpPr>
          <p:spPr bwMode="auto">
            <a:xfrm>
              <a:off x="1829" y="1959"/>
              <a:ext cx="2000" cy="947"/>
            </a:xfrm>
            <a:custGeom>
              <a:avLst/>
              <a:gdLst>
                <a:gd name="T0" fmla="*/ 0 w 845"/>
                <a:gd name="T1" fmla="*/ 147 h 400"/>
                <a:gd name="T2" fmla="*/ 78 w 845"/>
                <a:gd name="T3" fmla="*/ 32 h 400"/>
                <a:gd name="T4" fmla="*/ 96 w 845"/>
                <a:gd name="T5" fmla="*/ 28 h 400"/>
                <a:gd name="T6" fmla="*/ 262 w 845"/>
                <a:gd name="T7" fmla="*/ 101 h 400"/>
                <a:gd name="T8" fmla="*/ 417 w 845"/>
                <a:gd name="T9" fmla="*/ 170 h 400"/>
                <a:gd name="T10" fmla="*/ 434 w 845"/>
                <a:gd name="T11" fmla="*/ 167 h 400"/>
                <a:gd name="T12" fmla="*/ 724 w 845"/>
                <a:gd name="T13" fmla="*/ 13 h 400"/>
                <a:gd name="T14" fmla="*/ 749 w 845"/>
                <a:gd name="T15" fmla="*/ 0 h 400"/>
                <a:gd name="T16" fmla="*/ 845 w 845"/>
                <a:gd name="T17" fmla="*/ 143 h 400"/>
                <a:gd name="T18" fmla="*/ 743 w 845"/>
                <a:gd name="T19" fmla="*/ 207 h 400"/>
                <a:gd name="T20" fmla="*/ 448 w 845"/>
                <a:gd name="T21" fmla="*/ 393 h 400"/>
                <a:gd name="T22" fmla="*/ 421 w 845"/>
                <a:gd name="T23" fmla="*/ 394 h 400"/>
                <a:gd name="T24" fmla="*/ 8 w 845"/>
                <a:gd name="T25" fmla="*/ 153 h 400"/>
                <a:gd name="T26" fmla="*/ 0 w 845"/>
                <a:gd name="T27" fmla="*/ 147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45" h="400">
                  <a:moveTo>
                    <a:pt x="0" y="147"/>
                  </a:moveTo>
                  <a:cubicBezTo>
                    <a:pt x="27" y="108"/>
                    <a:pt x="53" y="70"/>
                    <a:pt x="78" y="32"/>
                  </a:cubicBezTo>
                  <a:cubicBezTo>
                    <a:pt x="84" y="24"/>
                    <a:pt x="89" y="25"/>
                    <a:pt x="96" y="28"/>
                  </a:cubicBezTo>
                  <a:cubicBezTo>
                    <a:pt x="151" y="53"/>
                    <a:pt x="206" y="77"/>
                    <a:pt x="262" y="101"/>
                  </a:cubicBezTo>
                  <a:cubicBezTo>
                    <a:pt x="313" y="124"/>
                    <a:pt x="365" y="147"/>
                    <a:pt x="417" y="170"/>
                  </a:cubicBezTo>
                  <a:cubicBezTo>
                    <a:pt x="421" y="172"/>
                    <a:pt x="429" y="170"/>
                    <a:pt x="434" y="167"/>
                  </a:cubicBezTo>
                  <a:cubicBezTo>
                    <a:pt x="531" y="116"/>
                    <a:pt x="627" y="65"/>
                    <a:pt x="724" y="13"/>
                  </a:cubicBezTo>
                  <a:cubicBezTo>
                    <a:pt x="732" y="9"/>
                    <a:pt x="740" y="5"/>
                    <a:pt x="749" y="0"/>
                  </a:cubicBezTo>
                  <a:cubicBezTo>
                    <a:pt x="781" y="48"/>
                    <a:pt x="813" y="95"/>
                    <a:pt x="845" y="143"/>
                  </a:cubicBezTo>
                  <a:cubicBezTo>
                    <a:pt x="811" y="165"/>
                    <a:pt x="777" y="186"/>
                    <a:pt x="743" y="207"/>
                  </a:cubicBezTo>
                  <a:cubicBezTo>
                    <a:pt x="645" y="269"/>
                    <a:pt x="546" y="331"/>
                    <a:pt x="448" y="393"/>
                  </a:cubicBezTo>
                  <a:cubicBezTo>
                    <a:pt x="438" y="399"/>
                    <a:pt x="431" y="400"/>
                    <a:pt x="421" y="394"/>
                  </a:cubicBezTo>
                  <a:cubicBezTo>
                    <a:pt x="284" y="313"/>
                    <a:pt x="146" y="233"/>
                    <a:pt x="8" y="153"/>
                  </a:cubicBezTo>
                  <a:cubicBezTo>
                    <a:pt x="6" y="151"/>
                    <a:pt x="3" y="149"/>
                    <a:pt x="0" y="1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/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4346054" y="4743035"/>
            <a:ext cx="16637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600" b="1" spc="300" dirty="0" smtClean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舒俊</a:t>
            </a:r>
            <a:endParaRPr lang="zh-HK" altLang="en-US" sz="2600" b="1" spc="300" dirty="0">
              <a:solidFill>
                <a:srgbClr val="7C23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42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2846310"/>
      </p:ext>
    </p:extLst>
  </p:cSld>
  <p:clrMapOvr>
    <a:masterClrMapping/>
  </p:clrMapOvr>
  <p:transition advTm="1768">
    <p:wip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7C23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cxnSp>
        <p:nvCxnSpPr>
          <p:cNvPr id="19" name="直接连接符 18"/>
          <p:cNvCxnSpPr/>
          <p:nvPr/>
        </p:nvCxnSpPr>
        <p:spPr>
          <a:xfrm>
            <a:off x="13047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1324496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原理研究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68410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4043710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无线传输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403317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试验分析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676292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5308762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6698717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45258" y="107749"/>
            <a:ext cx="128039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论文绪论</a:t>
            </a:r>
            <a:endParaRPr lang="zh-HK" altLang="en-US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401471" y="410185"/>
            <a:ext cx="1089955" cy="307777"/>
          </a:xfrm>
          <a:prstGeom prst="rect">
            <a:avLst/>
          </a:prstGeom>
          <a:solidFill>
            <a:schemeClr val="bg1"/>
          </a:solidFill>
          <a:ln w="28575">
            <a:solidFill>
              <a:srgbClr val="7C233E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研究背景</a:t>
            </a:r>
            <a:endParaRPr lang="zh-HK" altLang="en-US" sz="1400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5</a:t>
            </a:fld>
            <a:endParaRPr lang="zh-HK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1176" y="2690949"/>
            <a:ext cx="4650509" cy="2991911"/>
          </a:xfrm>
          <a:prstGeom prst="rect">
            <a:avLst/>
          </a:prstGeom>
          <a:ln w="28575">
            <a:solidFill>
              <a:srgbClr val="7C233E"/>
            </a:solidFill>
          </a:ln>
        </p:spPr>
      </p:pic>
      <p:pic>
        <p:nvPicPr>
          <p:cNvPr id="43" name="图片 4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4717" y="2701813"/>
            <a:ext cx="4669446" cy="3004094"/>
          </a:xfrm>
          <a:prstGeom prst="rect">
            <a:avLst/>
          </a:prstGeom>
          <a:ln w="28575">
            <a:solidFill>
              <a:srgbClr val="7C233E"/>
            </a:solidFill>
          </a:ln>
        </p:spPr>
      </p:pic>
      <p:pic>
        <p:nvPicPr>
          <p:cNvPr id="44" name="图片 4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196" y="2727211"/>
            <a:ext cx="4669445" cy="2971806"/>
          </a:xfrm>
          <a:prstGeom prst="rect">
            <a:avLst/>
          </a:prstGeom>
          <a:ln w="28575">
            <a:solidFill>
              <a:srgbClr val="7C233E"/>
            </a:solidFill>
          </a:ln>
        </p:spPr>
      </p:pic>
      <p:sp>
        <p:nvSpPr>
          <p:cNvPr id="36" name="椭圆 35"/>
          <p:cNvSpPr/>
          <p:nvPr/>
        </p:nvSpPr>
        <p:spPr>
          <a:xfrm>
            <a:off x="2792114" y="3348029"/>
            <a:ext cx="4014651" cy="1558851"/>
          </a:xfrm>
          <a:prstGeom prst="ellipse">
            <a:avLst/>
          </a:prstGeom>
          <a:solidFill>
            <a:srgbClr val="7C233E"/>
          </a:solidFill>
          <a:ln>
            <a:solidFill>
              <a:srgbClr val="7C23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路面状态传感器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3292564" y="5762108"/>
            <a:ext cx="2747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 smtClean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结冰路面易引发交通事故</a:t>
            </a:r>
            <a:endParaRPr lang="zh-CN" altLang="en-US" b="1" dirty="0">
              <a:solidFill>
                <a:srgbClr val="7C23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3292564" y="5765896"/>
            <a:ext cx="2747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 smtClean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现有路面状态预报缺陷</a:t>
            </a:r>
            <a:endParaRPr lang="zh-CN" altLang="en-US" b="1" dirty="0">
              <a:solidFill>
                <a:srgbClr val="7C23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3331803" y="5773624"/>
            <a:ext cx="2747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 smtClean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国家相关政策要求</a:t>
            </a:r>
            <a:endParaRPr lang="zh-CN" altLang="en-US" b="1" dirty="0">
              <a:solidFill>
                <a:srgbClr val="7C23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53963585"/>
      </p:ext>
    </p:extLst>
  </p:cSld>
  <p:clrMapOvr>
    <a:masterClrMapping/>
  </p:clrMapOvr>
  <p:transition advTm="27604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8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3.33333E-6 L -0.30833 -0.35857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417" y="-1794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43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-2.96296E-6 L 0.00191 -0.3581 " pathEditMode="relative" rAng="0" ptsTypes="AA">
                                      <p:cBhvr>
                                        <p:cTn id="23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7" y="-179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2" dur="1000" fill="hold"/>
                                        <p:tgtEl>
                                          <p:spTgt spid="44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-1.85185E-6 L 0.31615 -0.35833 " pathEditMode="relative" rAng="0" ptsTypes="AA">
                                      <p:cBhvr>
                                        <p:cTn id="36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799" y="-179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7" grpId="0"/>
      <p:bldP spid="38" grpId="0"/>
      <p:bldP spid="38" grpId="1"/>
      <p:bldP spid="39" grpId="0"/>
      <p:bldP spid="39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7C23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cxnSp>
        <p:nvCxnSpPr>
          <p:cNvPr id="19" name="直接连接符 18"/>
          <p:cNvCxnSpPr/>
          <p:nvPr/>
        </p:nvCxnSpPr>
        <p:spPr>
          <a:xfrm>
            <a:off x="13047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1324496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原理研究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68410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4043710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无线传输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403317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试验分析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676292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5308762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6698717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45258" y="107749"/>
            <a:ext cx="128039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论文绪论</a:t>
            </a:r>
            <a:endParaRPr lang="zh-HK" altLang="en-US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369944" y="410185"/>
            <a:ext cx="1319070" cy="307777"/>
          </a:xfrm>
          <a:prstGeom prst="rect">
            <a:avLst/>
          </a:prstGeom>
          <a:solidFill>
            <a:schemeClr val="bg1"/>
          </a:solidFill>
          <a:ln w="28575">
            <a:solidFill>
              <a:srgbClr val="7C233E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spc="3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国内外</a:t>
            </a:r>
            <a:r>
              <a:rPr lang="zh-CN" altLang="en-US" sz="1400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现状</a:t>
            </a:r>
            <a:endParaRPr lang="zh-HK" altLang="en-US" sz="1400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6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37" name="图片 36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8719" y="2499425"/>
            <a:ext cx="4481051" cy="2535977"/>
          </a:xfrm>
          <a:prstGeom prst="rect">
            <a:avLst/>
          </a:prstGeom>
          <a:ln w="28575">
            <a:solidFill>
              <a:srgbClr val="7C233E"/>
            </a:solidFill>
          </a:ln>
        </p:spPr>
      </p:pic>
      <p:pic>
        <p:nvPicPr>
          <p:cNvPr id="38" name="图片 3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9126" y="2537431"/>
            <a:ext cx="4524568" cy="2535977"/>
          </a:xfrm>
          <a:prstGeom prst="rect">
            <a:avLst/>
          </a:prstGeom>
        </p:spPr>
      </p:pic>
      <p:pic>
        <p:nvPicPr>
          <p:cNvPr id="20" name="图片 19" descr="https://www.lufft.com/typo3temp/_processed_/csm_8900_U0x_product-picture_irs31pro-passive-intelligent-road-sensor-lufft_10_459399be06.jpg?1490967930061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7589" y="2622243"/>
            <a:ext cx="4416511" cy="2489171"/>
          </a:xfrm>
          <a:prstGeom prst="rect">
            <a:avLst/>
          </a:prstGeom>
          <a:ln w="28575">
            <a:solidFill>
              <a:srgbClr val="7C233E"/>
            </a:solidFill>
          </a:ln>
        </p:spPr>
      </p:pic>
      <p:pic>
        <p:nvPicPr>
          <p:cNvPr id="21" name="图片 20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2619895" y="2690949"/>
            <a:ext cx="4472261" cy="2539940"/>
          </a:xfrm>
          <a:prstGeom prst="rect">
            <a:avLst/>
          </a:prstGeom>
          <a:ln w="28575">
            <a:solidFill>
              <a:srgbClr val="7C233E"/>
            </a:solidFill>
          </a:ln>
        </p:spPr>
      </p:pic>
      <p:sp>
        <p:nvSpPr>
          <p:cNvPr id="6" name="椭圆 5"/>
          <p:cNvSpPr/>
          <p:nvPr/>
        </p:nvSpPr>
        <p:spPr>
          <a:xfrm>
            <a:off x="2865119" y="3087402"/>
            <a:ext cx="4014651" cy="1558851"/>
          </a:xfrm>
          <a:prstGeom prst="ellipse">
            <a:avLst/>
          </a:prstGeom>
          <a:solidFill>
            <a:srgbClr val="7C233E"/>
          </a:solidFill>
          <a:ln>
            <a:solidFill>
              <a:srgbClr val="7C23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谐振频率测量法</a:t>
            </a:r>
          </a:p>
        </p:txBody>
      </p:sp>
      <p:pic>
        <p:nvPicPr>
          <p:cNvPr id="39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59964">
            <a:off x="185189" y="1216437"/>
            <a:ext cx="2714510" cy="777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0" name="矩形 39"/>
          <p:cNvSpPr/>
          <p:nvPr/>
        </p:nvSpPr>
        <p:spPr bwMode="auto">
          <a:xfrm rot="20980013">
            <a:off x="254764" y="1262623"/>
            <a:ext cx="2625376" cy="6462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hangingPunct="1">
              <a:buFont typeface="Arial" charset="0"/>
              <a:buNone/>
              <a:defRPr/>
            </a:pPr>
            <a:r>
              <a:rPr lang="en-US" altLang="zh-CN" sz="3600" b="1" dirty="0" smtClean="0">
                <a:ln w="10541" cmpd="sng">
                  <a:solidFill>
                    <a:srgbClr val="84CDE4">
                      <a:shade val="88000"/>
                      <a:satMod val="110000"/>
                    </a:srgbClr>
                  </a:solidFill>
                  <a:prstDash val="solid"/>
                </a:ln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NO</a:t>
            </a:r>
            <a:endParaRPr lang="zh-CN" altLang="en-US" sz="3600" b="1" dirty="0">
              <a:ln w="10541" cmpd="sng">
                <a:solidFill>
                  <a:srgbClr val="84CDE4">
                    <a:shade val="88000"/>
                    <a:satMod val="110000"/>
                  </a:srgbClr>
                </a:solidFill>
                <a:prstDash val="solid"/>
              </a:ln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3331803" y="5332968"/>
            <a:ext cx="2747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 smtClean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反射光强测量法</a:t>
            </a:r>
            <a:endParaRPr lang="zh-CN" altLang="en-US" b="1" dirty="0">
              <a:solidFill>
                <a:srgbClr val="7C23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3331803" y="5332968"/>
            <a:ext cx="2747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 smtClean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偏振光测量法</a:t>
            </a:r>
            <a:endParaRPr lang="zh-CN" altLang="en-US" b="1" dirty="0">
              <a:solidFill>
                <a:srgbClr val="7C23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3303285" y="5332968"/>
            <a:ext cx="2747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 smtClean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电容测量法</a:t>
            </a:r>
            <a:endParaRPr lang="zh-CN" altLang="en-US" b="1" dirty="0">
              <a:solidFill>
                <a:srgbClr val="7C23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3401978" y="5332968"/>
            <a:ext cx="2747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 smtClean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光纤测量法</a:t>
            </a:r>
            <a:endParaRPr lang="zh-CN" altLang="en-US" b="1" dirty="0">
              <a:solidFill>
                <a:srgbClr val="7C23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5025609"/>
      </p:ext>
    </p:extLst>
  </p:cSld>
  <p:clrMapOvr>
    <a:masterClrMapping/>
  </p:clrMapOvr>
  <p:transition advTm="3864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500" fill="hold"/>
                                        <p:tgtEl>
                                          <p:spTgt spid="37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38889E-6 8.88889E-6 L -0.35486 -0.322 " pathEditMode="fixed" rAng="0" ptsTypes="AA">
                                      <p:cBhvr>
                                        <p:cTn id="16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743" y="-161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5" dur="500" fill="hold"/>
                                        <p:tgtEl>
                                          <p:spTgt spid="38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87 -0.00648 L -0.35312 -0.3162 " pathEditMode="relative" rAng="0" ptsTypes="AA">
                                      <p:cBhvr>
                                        <p:cTn id="2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708" y="-1548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8" dur="500" fill="hold"/>
                                        <p:tgtEl>
                                          <p:spTgt spid="20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91 -0.00255 L -0.35451 -0.31366 " pathEditMode="relative" rAng="0" ptsTypes="AA">
                                      <p:cBhvr>
                                        <p:cTn id="4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830" y="-155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1" dur="500" fill="hold"/>
                                        <p:tgtEl>
                                          <p:spTgt spid="21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5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38889E-6 4.44444E-6 L -0.35574 -0.31713 " pathEditMode="fixed" rAng="0" ptsTypes="AA">
                                      <p:cBhvr>
                                        <p:cTn id="5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795" y="-158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40" grpId="0"/>
      <p:bldP spid="41" grpId="0"/>
      <p:bldP spid="41" grpId="1"/>
      <p:bldP spid="42" grpId="0"/>
      <p:bldP spid="42" grpId="1"/>
      <p:bldP spid="43" grpId="0"/>
      <p:bldP spid="43" grpId="1"/>
      <p:bldP spid="44" grpId="0"/>
      <p:bldP spid="44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1559719" y="2568507"/>
            <a:ext cx="6024563" cy="1720986"/>
            <a:chOff x="2408238" y="2568507"/>
            <a:chExt cx="6024563" cy="1720986"/>
          </a:xfrm>
        </p:grpSpPr>
        <p:grpSp>
          <p:nvGrpSpPr>
            <p:cNvPr id="16" name="组合 15"/>
            <p:cNvGrpSpPr/>
            <p:nvPr/>
          </p:nvGrpSpPr>
          <p:grpSpPr>
            <a:xfrm>
              <a:off x="2408238" y="2568507"/>
              <a:ext cx="6024563" cy="1720986"/>
              <a:chOff x="1184275" y="2717410"/>
              <a:chExt cx="6024563" cy="1720986"/>
            </a:xfrm>
          </p:grpSpPr>
          <p:grpSp>
            <p:nvGrpSpPr>
              <p:cNvPr id="18" name="Group 4"/>
              <p:cNvGrpSpPr>
                <a:grpSpLocks noChangeAspect="1"/>
              </p:cNvGrpSpPr>
              <p:nvPr/>
            </p:nvGrpSpPr>
            <p:grpSpPr bwMode="auto">
              <a:xfrm>
                <a:off x="1184275" y="2717410"/>
                <a:ext cx="1847850" cy="1720986"/>
                <a:chOff x="1164" y="687"/>
                <a:chExt cx="3219" cy="2998"/>
              </a:xfrm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20" name="Freeform 6"/>
                <p:cNvSpPr>
                  <a:spLocks/>
                </p:cNvSpPr>
                <p:nvPr/>
              </p:nvSpPr>
              <p:spPr bwMode="auto">
                <a:xfrm>
                  <a:off x="1164" y="687"/>
                  <a:ext cx="3219" cy="2998"/>
                </a:xfrm>
                <a:custGeom>
                  <a:avLst/>
                  <a:gdLst>
                    <a:gd name="T0" fmla="*/ 96 w 1360"/>
                    <a:gd name="T1" fmla="*/ 404 h 1266"/>
                    <a:gd name="T2" fmla="*/ 96 w 1360"/>
                    <a:gd name="T3" fmla="*/ 527 h 1266"/>
                    <a:gd name="T4" fmla="*/ 105 w 1360"/>
                    <a:gd name="T5" fmla="*/ 537 h 1266"/>
                    <a:gd name="T6" fmla="*/ 123 w 1360"/>
                    <a:gd name="T7" fmla="*/ 616 h 1266"/>
                    <a:gd name="T8" fmla="*/ 119 w 1360"/>
                    <a:gd name="T9" fmla="*/ 629 h 1266"/>
                    <a:gd name="T10" fmla="*/ 147 w 1360"/>
                    <a:gd name="T11" fmla="*/ 940 h 1266"/>
                    <a:gd name="T12" fmla="*/ 169 w 1360"/>
                    <a:gd name="T13" fmla="*/ 1194 h 1266"/>
                    <a:gd name="T14" fmla="*/ 175 w 1360"/>
                    <a:gd name="T15" fmla="*/ 1266 h 1266"/>
                    <a:gd name="T16" fmla="*/ 0 w 1360"/>
                    <a:gd name="T17" fmla="*/ 1266 h 1266"/>
                    <a:gd name="T18" fmla="*/ 6 w 1360"/>
                    <a:gd name="T19" fmla="*/ 1197 h 1266"/>
                    <a:gd name="T20" fmla="*/ 38 w 1360"/>
                    <a:gd name="T21" fmla="*/ 811 h 1266"/>
                    <a:gd name="T22" fmla="*/ 54 w 1360"/>
                    <a:gd name="T23" fmla="*/ 629 h 1266"/>
                    <a:gd name="T24" fmla="*/ 50 w 1360"/>
                    <a:gd name="T25" fmla="*/ 613 h 1266"/>
                    <a:gd name="T26" fmla="*/ 71 w 1360"/>
                    <a:gd name="T27" fmla="*/ 537 h 1266"/>
                    <a:gd name="T28" fmla="*/ 79 w 1360"/>
                    <a:gd name="T29" fmla="*/ 525 h 1266"/>
                    <a:gd name="T30" fmla="*/ 79 w 1360"/>
                    <a:gd name="T31" fmla="*/ 407 h 1266"/>
                    <a:gd name="T32" fmla="*/ 70 w 1360"/>
                    <a:gd name="T33" fmla="*/ 392 h 1266"/>
                    <a:gd name="T34" fmla="*/ 31 w 1360"/>
                    <a:gd name="T35" fmla="*/ 374 h 1266"/>
                    <a:gd name="T36" fmla="*/ 44 w 1360"/>
                    <a:gd name="T37" fmla="*/ 366 h 1266"/>
                    <a:gd name="T38" fmla="*/ 624 w 1360"/>
                    <a:gd name="T39" fmla="*/ 44 h 1266"/>
                    <a:gd name="T40" fmla="*/ 692 w 1360"/>
                    <a:gd name="T41" fmla="*/ 5 h 1266"/>
                    <a:gd name="T42" fmla="*/ 718 w 1360"/>
                    <a:gd name="T43" fmla="*/ 5 h 1266"/>
                    <a:gd name="T44" fmla="*/ 1255 w 1360"/>
                    <a:gd name="T45" fmla="*/ 275 h 1266"/>
                    <a:gd name="T46" fmla="*/ 1360 w 1360"/>
                    <a:gd name="T47" fmla="*/ 328 h 1266"/>
                    <a:gd name="T48" fmla="*/ 1302 w 1360"/>
                    <a:gd name="T49" fmla="*/ 360 h 1266"/>
                    <a:gd name="T50" fmla="*/ 723 w 1360"/>
                    <a:gd name="T51" fmla="*/ 666 h 1266"/>
                    <a:gd name="T52" fmla="*/ 688 w 1360"/>
                    <a:gd name="T53" fmla="*/ 668 h 1266"/>
                    <a:gd name="T54" fmla="*/ 112 w 1360"/>
                    <a:gd name="T55" fmla="*/ 411 h 1266"/>
                    <a:gd name="T56" fmla="*/ 96 w 1360"/>
                    <a:gd name="T57" fmla="*/ 404 h 12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1360" h="1266">
                      <a:moveTo>
                        <a:pt x="96" y="404"/>
                      </a:moveTo>
                      <a:cubicBezTo>
                        <a:pt x="96" y="447"/>
                        <a:pt x="96" y="487"/>
                        <a:pt x="96" y="527"/>
                      </a:cubicBezTo>
                      <a:cubicBezTo>
                        <a:pt x="96" y="531"/>
                        <a:pt x="101" y="535"/>
                        <a:pt x="105" y="537"/>
                      </a:cubicBezTo>
                      <a:cubicBezTo>
                        <a:pt x="136" y="555"/>
                        <a:pt x="144" y="585"/>
                        <a:pt x="123" y="616"/>
                      </a:cubicBezTo>
                      <a:cubicBezTo>
                        <a:pt x="121" y="620"/>
                        <a:pt x="119" y="625"/>
                        <a:pt x="119" y="629"/>
                      </a:cubicBezTo>
                      <a:cubicBezTo>
                        <a:pt x="128" y="733"/>
                        <a:pt x="138" y="836"/>
                        <a:pt x="147" y="940"/>
                      </a:cubicBezTo>
                      <a:cubicBezTo>
                        <a:pt x="154" y="1024"/>
                        <a:pt x="162" y="1109"/>
                        <a:pt x="169" y="1194"/>
                      </a:cubicBezTo>
                      <a:cubicBezTo>
                        <a:pt x="171" y="1217"/>
                        <a:pt x="173" y="1239"/>
                        <a:pt x="175" y="1266"/>
                      </a:cubicBezTo>
                      <a:cubicBezTo>
                        <a:pt x="117" y="1266"/>
                        <a:pt x="60" y="1266"/>
                        <a:pt x="0" y="1266"/>
                      </a:cubicBezTo>
                      <a:cubicBezTo>
                        <a:pt x="2" y="1244"/>
                        <a:pt x="4" y="1220"/>
                        <a:pt x="6" y="1197"/>
                      </a:cubicBezTo>
                      <a:cubicBezTo>
                        <a:pt x="16" y="1068"/>
                        <a:pt x="27" y="940"/>
                        <a:pt x="38" y="811"/>
                      </a:cubicBezTo>
                      <a:cubicBezTo>
                        <a:pt x="43" y="750"/>
                        <a:pt x="49" y="690"/>
                        <a:pt x="54" y="629"/>
                      </a:cubicBezTo>
                      <a:cubicBezTo>
                        <a:pt x="54" y="624"/>
                        <a:pt x="52" y="617"/>
                        <a:pt x="50" y="613"/>
                      </a:cubicBezTo>
                      <a:cubicBezTo>
                        <a:pt x="32" y="583"/>
                        <a:pt x="40" y="553"/>
                        <a:pt x="71" y="537"/>
                      </a:cubicBezTo>
                      <a:cubicBezTo>
                        <a:pt x="75" y="535"/>
                        <a:pt x="79" y="529"/>
                        <a:pt x="79" y="525"/>
                      </a:cubicBezTo>
                      <a:cubicBezTo>
                        <a:pt x="79" y="486"/>
                        <a:pt x="80" y="446"/>
                        <a:pt x="79" y="407"/>
                      </a:cubicBezTo>
                      <a:cubicBezTo>
                        <a:pt x="79" y="402"/>
                        <a:pt x="74" y="395"/>
                        <a:pt x="70" y="392"/>
                      </a:cubicBezTo>
                      <a:cubicBezTo>
                        <a:pt x="58" y="386"/>
                        <a:pt x="45" y="381"/>
                        <a:pt x="31" y="374"/>
                      </a:cubicBezTo>
                      <a:cubicBezTo>
                        <a:pt x="36" y="371"/>
                        <a:pt x="40" y="368"/>
                        <a:pt x="44" y="366"/>
                      </a:cubicBezTo>
                      <a:cubicBezTo>
                        <a:pt x="237" y="259"/>
                        <a:pt x="431" y="151"/>
                        <a:pt x="624" y="44"/>
                      </a:cubicBezTo>
                      <a:cubicBezTo>
                        <a:pt x="647" y="31"/>
                        <a:pt x="670" y="19"/>
                        <a:pt x="692" y="5"/>
                      </a:cubicBezTo>
                      <a:cubicBezTo>
                        <a:pt x="702" y="0"/>
                        <a:pt x="709" y="1"/>
                        <a:pt x="718" y="5"/>
                      </a:cubicBezTo>
                      <a:cubicBezTo>
                        <a:pt x="897" y="96"/>
                        <a:pt x="1076" y="185"/>
                        <a:pt x="1255" y="275"/>
                      </a:cubicBezTo>
                      <a:cubicBezTo>
                        <a:pt x="1289" y="293"/>
                        <a:pt x="1324" y="310"/>
                        <a:pt x="1360" y="328"/>
                      </a:cubicBezTo>
                      <a:cubicBezTo>
                        <a:pt x="1339" y="340"/>
                        <a:pt x="1320" y="350"/>
                        <a:pt x="1302" y="360"/>
                      </a:cubicBezTo>
                      <a:cubicBezTo>
                        <a:pt x="1109" y="462"/>
                        <a:pt x="916" y="564"/>
                        <a:pt x="723" y="666"/>
                      </a:cubicBezTo>
                      <a:cubicBezTo>
                        <a:pt x="711" y="672"/>
                        <a:pt x="701" y="674"/>
                        <a:pt x="688" y="668"/>
                      </a:cubicBezTo>
                      <a:cubicBezTo>
                        <a:pt x="496" y="582"/>
                        <a:pt x="304" y="496"/>
                        <a:pt x="112" y="411"/>
                      </a:cubicBezTo>
                      <a:cubicBezTo>
                        <a:pt x="108" y="409"/>
                        <a:pt x="103" y="407"/>
                        <a:pt x="96" y="40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HK" altLang="en-US"/>
                </a:p>
              </p:txBody>
            </p:sp>
            <p:sp>
              <p:nvSpPr>
                <p:cNvPr id="21" name="Freeform 7"/>
                <p:cNvSpPr>
                  <a:spLocks/>
                </p:cNvSpPr>
                <p:nvPr/>
              </p:nvSpPr>
              <p:spPr bwMode="auto">
                <a:xfrm>
                  <a:off x="1829" y="1959"/>
                  <a:ext cx="2000" cy="947"/>
                </a:xfrm>
                <a:custGeom>
                  <a:avLst/>
                  <a:gdLst>
                    <a:gd name="T0" fmla="*/ 0 w 845"/>
                    <a:gd name="T1" fmla="*/ 147 h 400"/>
                    <a:gd name="T2" fmla="*/ 78 w 845"/>
                    <a:gd name="T3" fmla="*/ 32 h 400"/>
                    <a:gd name="T4" fmla="*/ 96 w 845"/>
                    <a:gd name="T5" fmla="*/ 28 h 400"/>
                    <a:gd name="T6" fmla="*/ 262 w 845"/>
                    <a:gd name="T7" fmla="*/ 101 h 400"/>
                    <a:gd name="T8" fmla="*/ 417 w 845"/>
                    <a:gd name="T9" fmla="*/ 170 h 400"/>
                    <a:gd name="T10" fmla="*/ 434 w 845"/>
                    <a:gd name="T11" fmla="*/ 167 h 400"/>
                    <a:gd name="T12" fmla="*/ 724 w 845"/>
                    <a:gd name="T13" fmla="*/ 13 h 400"/>
                    <a:gd name="T14" fmla="*/ 749 w 845"/>
                    <a:gd name="T15" fmla="*/ 0 h 400"/>
                    <a:gd name="T16" fmla="*/ 845 w 845"/>
                    <a:gd name="T17" fmla="*/ 143 h 400"/>
                    <a:gd name="T18" fmla="*/ 743 w 845"/>
                    <a:gd name="T19" fmla="*/ 207 h 400"/>
                    <a:gd name="T20" fmla="*/ 448 w 845"/>
                    <a:gd name="T21" fmla="*/ 393 h 400"/>
                    <a:gd name="T22" fmla="*/ 421 w 845"/>
                    <a:gd name="T23" fmla="*/ 394 h 400"/>
                    <a:gd name="T24" fmla="*/ 8 w 845"/>
                    <a:gd name="T25" fmla="*/ 153 h 400"/>
                    <a:gd name="T26" fmla="*/ 0 w 845"/>
                    <a:gd name="T27" fmla="*/ 147 h 4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845" h="400">
                      <a:moveTo>
                        <a:pt x="0" y="147"/>
                      </a:moveTo>
                      <a:cubicBezTo>
                        <a:pt x="27" y="108"/>
                        <a:pt x="53" y="70"/>
                        <a:pt x="78" y="32"/>
                      </a:cubicBezTo>
                      <a:cubicBezTo>
                        <a:pt x="84" y="24"/>
                        <a:pt x="89" y="25"/>
                        <a:pt x="96" y="28"/>
                      </a:cubicBezTo>
                      <a:cubicBezTo>
                        <a:pt x="151" y="53"/>
                        <a:pt x="206" y="77"/>
                        <a:pt x="262" y="101"/>
                      </a:cubicBezTo>
                      <a:cubicBezTo>
                        <a:pt x="313" y="124"/>
                        <a:pt x="365" y="147"/>
                        <a:pt x="417" y="170"/>
                      </a:cubicBezTo>
                      <a:cubicBezTo>
                        <a:pt x="421" y="172"/>
                        <a:pt x="429" y="170"/>
                        <a:pt x="434" y="167"/>
                      </a:cubicBezTo>
                      <a:cubicBezTo>
                        <a:pt x="531" y="116"/>
                        <a:pt x="627" y="65"/>
                        <a:pt x="724" y="13"/>
                      </a:cubicBezTo>
                      <a:cubicBezTo>
                        <a:pt x="732" y="9"/>
                        <a:pt x="740" y="5"/>
                        <a:pt x="749" y="0"/>
                      </a:cubicBezTo>
                      <a:cubicBezTo>
                        <a:pt x="781" y="48"/>
                        <a:pt x="813" y="95"/>
                        <a:pt x="845" y="143"/>
                      </a:cubicBezTo>
                      <a:cubicBezTo>
                        <a:pt x="811" y="165"/>
                        <a:pt x="777" y="186"/>
                        <a:pt x="743" y="207"/>
                      </a:cubicBezTo>
                      <a:cubicBezTo>
                        <a:pt x="645" y="269"/>
                        <a:pt x="546" y="331"/>
                        <a:pt x="448" y="393"/>
                      </a:cubicBezTo>
                      <a:cubicBezTo>
                        <a:pt x="438" y="399"/>
                        <a:pt x="431" y="400"/>
                        <a:pt x="421" y="394"/>
                      </a:cubicBezTo>
                      <a:cubicBezTo>
                        <a:pt x="284" y="313"/>
                        <a:pt x="146" y="233"/>
                        <a:pt x="8" y="153"/>
                      </a:cubicBezTo>
                      <a:cubicBezTo>
                        <a:pt x="6" y="151"/>
                        <a:pt x="3" y="149"/>
                        <a:pt x="0" y="1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HK" altLang="en-US"/>
                </a:p>
              </p:txBody>
            </p:sp>
          </p:grpSp>
          <p:sp>
            <p:nvSpPr>
              <p:cNvPr id="19" name="文本框 18"/>
              <p:cNvSpPr txBox="1"/>
              <p:nvPr/>
            </p:nvSpPr>
            <p:spPr>
              <a:xfrm>
                <a:off x="3187700" y="2847430"/>
                <a:ext cx="4021138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7200" b="1" spc="300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原理研究</a:t>
                </a:r>
                <a:endParaRPr lang="zh-HK" altLang="en-US" sz="7200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7" name="矩形 16"/>
            <p:cNvSpPr/>
            <p:nvPr/>
          </p:nvSpPr>
          <p:spPr>
            <a:xfrm>
              <a:off x="4475163" y="3816912"/>
              <a:ext cx="385603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HK" sz="9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It was the best of times, it was the worst of times; it was the age of wisdom, it was the age of foolishness.</a:t>
              </a:r>
              <a:r>
                <a:rPr lang="zh-HK" altLang="zh-HK" sz="9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 </a:t>
              </a:r>
              <a:endParaRPr lang="zh-HK" altLang="en-US" sz="900" dirty="0">
                <a:solidFill>
                  <a:schemeClr val="bg1"/>
                </a:solidFill>
              </a:endParaRPr>
            </a:p>
          </p:txBody>
        </p:sp>
      </p:grp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7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7575107"/>
      </p:ext>
    </p:extLst>
  </p:cSld>
  <p:clrMapOvr>
    <a:masterClrMapping/>
  </p:clrMapOvr>
  <p:transition advTm="479">
    <p:wip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直接连接符 30"/>
          <p:cNvCxnSpPr/>
          <p:nvPr/>
        </p:nvCxnSpPr>
        <p:spPr>
          <a:xfrm>
            <a:off x="12048767" y="1551265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Freeform 144"/>
          <p:cNvSpPr>
            <a:spLocks/>
          </p:cNvSpPr>
          <p:nvPr/>
        </p:nvSpPr>
        <p:spPr bwMode="auto">
          <a:xfrm>
            <a:off x="1986683" y="3199618"/>
            <a:ext cx="2036484" cy="2009946"/>
          </a:xfrm>
          <a:custGeom>
            <a:avLst/>
            <a:gdLst>
              <a:gd name="T0" fmla="*/ 126 w 134"/>
              <a:gd name="T1" fmla="*/ 100 h 145"/>
              <a:gd name="T2" fmla="*/ 83 w 134"/>
              <a:gd name="T3" fmla="*/ 88 h 145"/>
              <a:gd name="T4" fmla="*/ 85 w 134"/>
              <a:gd name="T5" fmla="*/ 77 h 145"/>
              <a:gd name="T6" fmla="*/ 91 w 134"/>
              <a:gd name="T7" fmla="*/ 69 h 145"/>
              <a:gd name="T8" fmla="*/ 92 w 134"/>
              <a:gd name="T9" fmla="*/ 60 h 145"/>
              <a:gd name="T10" fmla="*/ 94 w 134"/>
              <a:gd name="T11" fmla="*/ 60 h 145"/>
              <a:gd name="T12" fmla="*/ 97 w 134"/>
              <a:gd name="T13" fmla="*/ 58 h 145"/>
              <a:gd name="T14" fmla="*/ 98 w 134"/>
              <a:gd name="T15" fmla="*/ 43 h 145"/>
              <a:gd name="T16" fmla="*/ 96 w 134"/>
              <a:gd name="T17" fmla="*/ 40 h 145"/>
              <a:gd name="T18" fmla="*/ 94 w 134"/>
              <a:gd name="T19" fmla="*/ 40 h 145"/>
              <a:gd name="T20" fmla="*/ 95 w 134"/>
              <a:gd name="T21" fmla="*/ 32 h 145"/>
              <a:gd name="T22" fmla="*/ 90 w 134"/>
              <a:gd name="T23" fmla="*/ 10 h 145"/>
              <a:gd name="T24" fmla="*/ 44 w 134"/>
              <a:gd name="T25" fmla="*/ 10 h 145"/>
              <a:gd name="T26" fmla="*/ 39 w 134"/>
              <a:gd name="T27" fmla="*/ 32 h 145"/>
              <a:gd name="T28" fmla="*/ 40 w 134"/>
              <a:gd name="T29" fmla="*/ 40 h 145"/>
              <a:gd name="T30" fmla="*/ 38 w 134"/>
              <a:gd name="T31" fmla="*/ 40 h 145"/>
              <a:gd name="T32" fmla="*/ 35 w 134"/>
              <a:gd name="T33" fmla="*/ 43 h 145"/>
              <a:gd name="T34" fmla="*/ 37 w 134"/>
              <a:gd name="T35" fmla="*/ 58 h 145"/>
              <a:gd name="T36" fmla="*/ 40 w 134"/>
              <a:gd name="T37" fmla="*/ 60 h 145"/>
              <a:gd name="T38" fmla="*/ 42 w 134"/>
              <a:gd name="T39" fmla="*/ 60 h 145"/>
              <a:gd name="T40" fmla="*/ 43 w 134"/>
              <a:gd name="T41" fmla="*/ 69 h 145"/>
              <a:gd name="T42" fmla="*/ 49 w 134"/>
              <a:gd name="T43" fmla="*/ 77 h 145"/>
              <a:gd name="T44" fmla="*/ 50 w 134"/>
              <a:gd name="T45" fmla="*/ 88 h 145"/>
              <a:gd name="T46" fmla="*/ 8 w 134"/>
              <a:gd name="T47" fmla="*/ 100 h 145"/>
              <a:gd name="T48" fmla="*/ 1 w 134"/>
              <a:gd name="T49" fmla="*/ 113 h 145"/>
              <a:gd name="T50" fmla="*/ 2 w 134"/>
              <a:gd name="T51" fmla="*/ 129 h 145"/>
              <a:gd name="T52" fmla="*/ 11 w 134"/>
              <a:gd name="T53" fmla="*/ 139 h 145"/>
              <a:gd name="T54" fmla="*/ 123 w 134"/>
              <a:gd name="T55" fmla="*/ 139 h 145"/>
              <a:gd name="T56" fmla="*/ 132 w 134"/>
              <a:gd name="T57" fmla="*/ 129 h 145"/>
              <a:gd name="T58" fmla="*/ 133 w 134"/>
              <a:gd name="T59" fmla="*/ 113 h 145"/>
              <a:gd name="T60" fmla="*/ 126 w 134"/>
              <a:gd name="T61" fmla="*/ 100 h 1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134" h="145">
                <a:moveTo>
                  <a:pt x="126" y="100"/>
                </a:moveTo>
                <a:cubicBezTo>
                  <a:pt x="113" y="93"/>
                  <a:pt x="98" y="89"/>
                  <a:pt x="83" y="88"/>
                </a:cubicBezTo>
                <a:cubicBezTo>
                  <a:pt x="84" y="84"/>
                  <a:pt x="84" y="81"/>
                  <a:pt x="85" y="77"/>
                </a:cubicBezTo>
                <a:cubicBezTo>
                  <a:pt x="88" y="75"/>
                  <a:pt x="91" y="72"/>
                  <a:pt x="91" y="69"/>
                </a:cubicBezTo>
                <a:cubicBezTo>
                  <a:pt x="91" y="66"/>
                  <a:pt x="92" y="63"/>
                  <a:pt x="92" y="60"/>
                </a:cubicBezTo>
                <a:cubicBezTo>
                  <a:pt x="92" y="60"/>
                  <a:pt x="93" y="60"/>
                  <a:pt x="94" y="60"/>
                </a:cubicBezTo>
                <a:cubicBezTo>
                  <a:pt x="95" y="61"/>
                  <a:pt x="97" y="59"/>
                  <a:pt x="97" y="58"/>
                </a:cubicBezTo>
                <a:cubicBezTo>
                  <a:pt x="98" y="43"/>
                  <a:pt x="98" y="43"/>
                  <a:pt x="98" y="43"/>
                </a:cubicBezTo>
                <a:cubicBezTo>
                  <a:pt x="98" y="41"/>
                  <a:pt x="97" y="40"/>
                  <a:pt x="96" y="40"/>
                </a:cubicBezTo>
                <a:cubicBezTo>
                  <a:pt x="95" y="40"/>
                  <a:pt x="95" y="40"/>
                  <a:pt x="94" y="40"/>
                </a:cubicBezTo>
                <a:cubicBezTo>
                  <a:pt x="94" y="37"/>
                  <a:pt x="95" y="34"/>
                  <a:pt x="95" y="32"/>
                </a:cubicBezTo>
                <a:cubicBezTo>
                  <a:pt x="95" y="28"/>
                  <a:pt x="97" y="17"/>
                  <a:pt x="90" y="10"/>
                </a:cubicBezTo>
                <a:cubicBezTo>
                  <a:pt x="79" y="0"/>
                  <a:pt x="55" y="0"/>
                  <a:pt x="44" y="10"/>
                </a:cubicBezTo>
                <a:cubicBezTo>
                  <a:pt x="36" y="17"/>
                  <a:pt x="38" y="28"/>
                  <a:pt x="39" y="32"/>
                </a:cubicBezTo>
                <a:cubicBezTo>
                  <a:pt x="39" y="34"/>
                  <a:pt x="39" y="37"/>
                  <a:pt x="40" y="40"/>
                </a:cubicBezTo>
                <a:cubicBezTo>
                  <a:pt x="39" y="40"/>
                  <a:pt x="39" y="40"/>
                  <a:pt x="38" y="40"/>
                </a:cubicBezTo>
                <a:cubicBezTo>
                  <a:pt x="36" y="40"/>
                  <a:pt x="35" y="41"/>
                  <a:pt x="35" y="43"/>
                </a:cubicBezTo>
                <a:cubicBezTo>
                  <a:pt x="37" y="58"/>
                  <a:pt x="37" y="58"/>
                  <a:pt x="37" y="58"/>
                </a:cubicBezTo>
                <a:cubicBezTo>
                  <a:pt x="37" y="59"/>
                  <a:pt x="39" y="61"/>
                  <a:pt x="40" y="60"/>
                </a:cubicBezTo>
                <a:cubicBezTo>
                  <a:pt x="41" y="60"/>
                  <a:pt x="41" y="60"/>
                  <a:pt x="42" y="60"/>
                </a:cubicBezTo>
                <a:cubicBezTo>
                  <a:pt x="42" y="63"/>
                  <a:pt x="43" y="66"/>
                  <a:pt x="43" y="69"/>
                </a:cubicBezTo>
                <a:cubicBezTo>
                  <a:pt x="43" y="72"/>
                  <a:pt x="46" y="75"/>
                  <a:pt x="49" y="77"/>
                </a:cubicBezTo>
                <a:cubicBezTo>
                  <a:pt x="49" y="81"/>
                  <a:pt x="50" y="84"/>
                  <a:pt x="50" y="88"/>
                </a:cubicBezTo>
                <a:cubicBezTo>
                  <a:pt x="36" y="89"/>
                  <a:pt x="21" y="93"/>
                  <a:pt x="8" y="100"/>
                </a:cubicBezTo>
                <a:cubicBezTo>
                  <a:pt x="3" y="102"/>
                  <a:pt x="0" y="108"/>
                  <a:pt x="1" y="113"/>
                </a:cubicBezTo>
                <a:cubicBezTo>
                  <a:pt x="1" y="118"/>
                  <a:pt x="2" y="123"/>
                  <a:pt x="2" y="129"/>
                </a:cubicBezTo>
                <a:cubicBezTo>
                  <a:pt x="3" y="133"/>
                  <a:pt x="7" y="138"/>
                  <a:pt x="11" y="139"/>
                </a:cubicBezTo>
                <a:cubicBezTo>
                  <a:pt x="48" y="145"/>
                  <a:pt x="86" y="145"/>
                  <a:pt x="123" y="139"/>
                </a:cubicBezTo>
                <a:cubicBezTo>
                  <a:pt x="127" y="138"/>
                  <a:pt x="131" y="133"/>
                  <a:pt x="132" y="129"/>
                </a:cubicBezTo>
                <a:cubicBezTo>
                  <a:pt x="132" y="123"/>
                  <a:pt x="133" y="118"/>
                  <a:pt x="133" y="113"/>
                </a:cubicBezTo>
                <a:cubicBezTo>
                  <a:pt x="134" y="108"/>
                  <a:pt x="131" y="102"/>
                  <a:pt x="126" y="100"/>
                </a:cubicBezTo>
                <a:close/>
              </a:path>
            </a:pathLst>
          </a:custGeom>
          <a:solidFill>
            <a:srgbClr val="7C233E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Freeform 306"/>
          <p:cNvSpPr>
            <a:spLocks noEditPoints="1"/>
          </p:cNvSpPr>
          <p:nvPr/>
        </p:nvSpPr>
        <p:spPr bwMode="auto">
          <a:xfrm>
            <a:off x="3428089" y="2928339"/>
            <a:ext cx="253250" cy="343052"/>
          </a:xfrm>
          <a:custGeom>
            <a:avLst/>
            <a:gdLst>
              <a:gd name="T0" fmla="*/ 0 w 106"/>
              <a:gd name="T1" fmla="*/ 53 h 156"/>
              <a:gd name="T2" fmla="*/ 52 w 106"/>
              <a:gd name="T3" fmla="*/ 0 h 156"/>
              <a:gd name="T4" fmla="*/ 106 w 106"/>
              <a:gd name="T5" fmla="*/ 42 h 156"/>
              <a:gd name="T6" fmla="*/ 67 w 106"/>
              <a:gd name="T7" fmla="*/ 103 h 156"/>
              <a:gd name="T8" fmla="*/ 67 w 106"/>
              <a:gd name="T9" fmla="*/ 111 h 156"/>
              <a:gd name="T10" fmla="*/ 38 w 106"/>
              <a:gd name="T11" fmla="*/ 111 h 156"/>
              <a:gd name="T12" fmla="*/ 38 w 106"/>
              <a:gd name="T13" fmla="*/ 101 h 156"/>
              <a:gd name="T14" fmla="*/ 72 w 106"/>
              <a:gd name="T15" fmla="*/ 45 h 156"/>
              <a:gd name="T16" fmla="*/ 54 w 106"/>
              <a:gd name="T17" fmla="*/ 25 h 156"/>
              <a:gd name="T18" fmla="*/ 32 w 106"/>
              <a:gd name="T19" fmla="*/ 53 h 156"/>
              <a:gd name="T20" fmla="*/ 0 w 106"/>
              <a:gd name="T21" fmla="*/ 53 h 156"/>
              <a:gd name="T22" fmla="*/ 35 w 106"/>
              <a:gd name="T23" fmla="*/ 124 h 156"/>
              <a:gd name="T24" fmla="*/ 68 w 106"/>
              <a:gd name="T25" fmla="*/ 124 h 156"/>
              <a:gd name="T26" fmla="*/ 68 w 106"/>
              <a:gd name="T27" fmla="*/ 156 h 156"/>
              <a:gd name="T28" fmla="*/ 35 w 106"/>
              <a:gd name="T29" fmla="*/ 156 h 156"/>
              <a:gd name="T30" fmla="*/ 35 w 106"/>
              <a:gd name="T31" fmla="*/ 124 h 1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06" h="156">
                <a:moveTo>
                  <a:pt x="0" y="53"/>
                </a:moveTo>
                <a:cubicBezTo>
                  <a:pt x="1" y="23"/>
                  <a:pt x="21" y="0"/>
                  <a:pt x="52" y="0"/>
                </a:cubicBezTo>
                <a:cubicBezTo>
                  <a:pt x="93" y="0"/>
                  <a:pt x="106" y="25"/>
                  <a:pt x="106" y="42"/>
                </a:cubicBezTo>
                <a:cubicBezTo>
                  <a:pt x="106" y="82"/>
                  <a:pt x="70" y="77"/>
                  <a:pt x="67" y="103"/>
                </a:cubicBezTo>
                <a:cubicBezTo>
                  <a:pt x="67" y="111"/>
                  <a:pt x="67" y="111"/>
                  <a:pt x="67" y="111"/>
                </a:cubicBezTo>
                <a:cubicBezTo>
                  <a:pt x="38" y="111"/>
                  <a:pt x="38" y="111"/>
                  <a:pt x="38" y="111"/>
                </a:cubicBezTo>
                <a:cubicBezTo>
                  <a:pt x="38" y="101"/>
                  <a:pt x="38" y="101"/>
                  <a:pt x="38" y="101"/>
                </a:cubicBezTo>
                <a:cubicBezTo>
                  <a:pt x="41" y="64"/>
                  <a:pt x="73" y="68"/>
                  <a:pt x="72" y="45"/>
                </a:cubicBezTo>
                <a:cubicBezTo>
                  <a:pt x="72" y="32"/>
                  <a:pt x="65" y="25"/>
                  <a:pt x="54" y="25"/>
                </a:cubicBezTo>
                <a:cubicBezTo>
                  <a:pt x="39" y="25"/>
                  <a:pt x="32" y="38"/>
                  <a:pt x="32" y="53"/>
                </a:cubicBezTo>
                <a:lnTo>
                  <a:pt x="0" y="53"/>
                </a:lnTo>
                <a:close/>
                <a:moveTo>
                  <a:pt x="35" y="124"/>
                </a:moveTo>
                <a:cubicBezTo>
                  <a:pt x="68" y="124"/>
                  <a:pt x="68" y="124"/>
                  <a:pt x="68" y="124"/>
                </a:cubicBezTo>
                <a:cubicBezTo>
                  <a:pt x="68" y="156"/>
                  <a:pt x="68" y="156"/>
                  <a:pt x="68" y="156"/>
                </a:cubicBezTo>
                <a:cubicBezTo>
                  <a:pt x="35" y="156"/>
                  <a:pt x="35" y="156"/>
                  <a:pt x="35" y="156"/>
                </a:cubicBezTo>
                <a:lnTo>
                  <a:pt x="35" y="124"/>
                </a:lnTo>
                <a:close/>
              </a:path>
            </a:pathLst>
          </a:custGeom>
          <a:solidFill>
            <a:srgbClr val="7C233E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Freeform 306"/>
          <p:cNvSpPr>
            <a:spLocks noEditPoints="1"/>
          </p:cNvSpPr>
          <p:nvPr/>
        </p:nvSpPr>
        <p:spPr bwMode="auto">
          <a:xfrm>
            <a:off x="2555571" y="2214505"/>
            <a:ext cx="639658" cy="713834"/>
          </a:xfrm>
          <a:custGeom>
            <a:avLst/>
            <a:gdLst>
              <a:gd name="T0" fmla="*/ 0 w 106"/>
              <a:gd name="T1" fmla="*/ 53 h 156"/>
              <a:gd name="T2" fmla="*/ 52 w 106"/>
              <a:gd name="T3" fmla="*/ 0 h 156"/>
              <a:gd name="T4" fmla="*/ 106 w 106"/>
              <a:gd name="T5" fmla="*/ 42 h 156"/>
              <a:gd name="T6" fmla="*/ 67 w 106"/>
              <a:gd name="T7" fmla="*/ 103 h 156"/>
              <a:gd name="T8" fmla="*/ 67 w 106"/>
              <a:gd name="T9" fmla="*/ 111 h 156"/>
              <a:gd name="T10" fmla="*/ 38 w 106"/>
              <a:gd name="T11" fmla="*/ 111 h 156"/>
              <a:gd name="T12" fmla="*/ 38 w 106"/>
              <a:gd name="T13" fmla="*/ 101 h 156"/>
              <a:gd name="T14" fmla="*/ 72 w 106"/>
              <a:gd name="T15" fmla="*/ 45 h 156"/>
              <a:gd name="T16" fmla="*/ 54 w 106"/>
              <a:gd name="T17" fmla="*/ 25 h 156"/>
              <a:gd name="T18" fmla="*/ 32 w 106"/>
              <a:gd name="T19" fmla="*/ 53 h 156"/>
              <a:gd name="T20" fmla="*/ 0 w 106"/>
              <a:gd name="T21" fmla="*/ 53 h 156"/>
              <a:gd name="T22" fmla="*/ 35 w 106"/>
              <a:gd name="T23" fmla="*/ 124 h 156"/>
              <a:gd name="T24" fmla="*/ 68 w 106"/>
              <a:gd name="T25" fmla="*/ 124 h 156"/>
              <a:gd name="T26" fmla="*/ 68 w 106"/>
              <a:gd name="T27" fmla="*/ 156 h 156"/>
              <a:gd name="T28" fmla="*/ 35 w 106"/>
              <a:gd name="T29" fmla="*/ 156 h 156"/>
              <a:gd name="T30" fmla="*/ 35 w 106"/>
              <a:gd name="T31" fmla="*/ 124 h 1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06" h="156">
                <a:moveTo>
                  <a:pt x="0" y="53"/>
                </a:moveTo>
                <a:cubicBezTo>
                  <a:pt x="1" y="23"/>
                  <a:pt x="21" y="0"/>
                  <a:pt x="52" y="0"/>
                </a:cubicBezTo>
                <a:cubicBezTo>
                  <a:pt x="93" y="0"/>
                  <a:pt x="106" y="25"/>
                  <a:pt x="106" y="42"/>
                </a:cubicBezTo>
                <a:cubicBezTo>
                  <a:pt x="106" y="82"/>
                  <a:pt x="70" y="77"/>
                  <a:pt x="67" y="103"/>
                </a:cubicBezTo>
                <a:cubicBezTo>
                  <a:pt x="67" y="111"/>
                  <a:pt x="67" y="111"/>
                  <a:pt x="67" y="111"/>
                </a:cubicBezTo>
                <a:cubicBezTo>
                  <a:pt x="38" y="111"/>
                  <a:pt x="38" y="111"/>
                  <a:pt x="38" y="111"/>
                </a:cubicBezTo>
                <a:cubicBezTo>
                  <a:pt x="38" y="101"/>
                  <a:pt x="38" y="101"/>
                  <a:pt x="38" y="101"/>
                </a:cubicBezTo>
                <a:cubicBezTo>
                  <a:pt x="41" y="64"/>
                  <a:pt x="73" y="68"/>
                  <a:pt x="72" y="45"/>
                </a:cubicBezTo>
                <a:cubicBezTo>
                  <a:pt x="72" y="32"/>
                  <a:pt x="65" y="25"/>
                  <a:pt x="54" y="25"/>
                </a:cubicBezTo>
                <a:cubicBezTo>
                  <a:pt x="39" y="25"/>
                  <a:pt x="32" y="38"/>
                  <a:pt x="32" y="53"/>
                </a:cubicBezTo>
                <a:lnTo>
                  <a:pt x="0" y="53"/>
                </a:lnTo>
                <a:close/>
                <a:moveTo>
                  <a:pt x="35" y="124"/>
                </a:moveTo>
                <a:cubicBezTo>
                  <a:pt x="68" y="124"/>
                  <a:pt x="68" y="124"/>
                  <a:pt x="68" y="124"/>
                </a:cubicBezTo>
                <a:cubicBezTo>
                  <a:pt x="68" y="156"/>
                  <a:pt x="68" y="156"/>
                  <a:pt x="68" y="156"/>
                </a:cubicBezTo>
                <a:cubicBezTo>
                  <a:pt x="35" y="156"/>
                  <a:pt x="35" y="156"/>
                  <a:pt x="35" y="156"/>
                </a:cubicBezTo>
                <a:lnTo>
                  <a:pt x="35" y="124"/>
                </a:lnTo>
                <a:close/>
              </a:path>
            </a:pathLst>
          </a:custGeom>
          <a:solidFill>
            <a:srgbClr val="7C233E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Freeform 306"/>
          <p:cNvSpPr>
            <a:spLocks noEditPoints="1"/>
          </p:cNvSpPr>
          <p:nvPr/>
        </p:nvSpPr>
        <p:spPr bwMode="auto">
          <a:xfrm>
            <a:off x="2171464" y="2861087"/>
            <a:ext cx="229664" cy="338531"/>
          </a:xfrm>
          <a:custGeom>
            <a:avLst/>
            <a:gdLst>
              <a:gd name="T0" fmla="*/ 0 w 106"/>
              <a:gd name="T1" fmla="*/ 53 h 156"/>
              <a:gd name="T2" fmla="*/ 52 w 106"/>
              <a:gd name="T3" fmla="*/ 0 h 156"/>
              <a:gd name="T4" fmla="*/ 106 w 106"/>
              <a:gd name="T5" fmla="*/ 42 h 156"/>
              <a:gd name="T6" fmla="*/ 67 w 106"/>
              <a:gd name="T7" fmla="*/ 103 h 156"/>
              <a:gd name="T8" fmla="*/ 67 w 106"/>
              <a:gd name="T9" fmla="*/ 111 h 156"/>
              <a:gd name="T10" fmla="*/ 38 w 106"/>
              <a:gd name="T11" fmla="*/ 111 h 156"/>
              <a:gd name="T12" fmla="*/ 38 w 106"/>
              <a:gd name="T13" fmla="*/ 101 h 156"/>
              <a:gd name="T14" fmla="*/ 72 w 106"/>
              <a:gd name="T15" fmla="*/ 45 h 156"/>
              <a:gd name="T16" fmla="*/ 54 w 106"/>
              <a:gd name="T17" fmla="*/ 25 h 156"/>
              <a:gd name="T18" fmla="*/ 32 w 106"/>
              <a:gd name="T19" fmla="*/ 53 h 156"/>
              <a:gd name="T20" fmla="*/ 0 w 106"/>
              <a:gd name="T21" fmla="*/ 53 h 156"/>
              <a:gd name="T22" fmla="*/ 35 w 106"/>
              <a:gd name="T23" fmla="*/ 124 h 156"/>
              <a:gd name="T24" fmla="*/ 68 w 106"/>
              <a:gd name="T25" fmla="*/ 124 h 156"/>
              <a:gd name="T26" fmla="*/ 68 w 106"/>
              <a:gd name="T27" fmla="*/ 156 h 156"/>
              <a:gd name="T28" fmla="*/ 35 w 106"/>
              <a:gd name="T29" fmla="*/ 156 h 156"/>
              <a:gd name="T30" fmla="*/ 35 w 106"/>
              <a:gd name="T31" fmla="*/ 124 h 1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06" h="156">
                <a:moveTo>
                  <a:pt x="0" y="53"/>
                </a:moveTo>
                <a:cubicBezTo>
                  <a:pt x="1" y="23"/>
                  <a:pt x="21" y="0"/>
                  <a:pt x="52" y="0"/>
                </a:cubicBezTo>
                <a:cubicBezTo>
                  <a:pt x="93" y="0"/>
                  <a:pt x="106" y="25"/>
                  <a:pt x="106" y="42"/>
                </a:cubicBezTo>
                <a:cubicBezTo>
                  <a:pt x="106" y="82"/>
                  <a:pt x="70" y="77"/>
                  <a:pt x="67" y="103"/>
                </a:cubicBezTo>
                <a:cubicBezTo>
                  <a:pt x="67" y="111"/>
                  <a:pt x="67" y="111"/>
                  <a:pt x="67" y="111"/>
                </a:cubicBezTo>
                <a:cubicBezTo>
                  <a:pt x="38" y="111"/>
                  <a:pt x="38" y="111"/>
                  <a:pt x="38" y="111"/>
                </a:cubicBezTo>
                <a:cubicBezTo>
                  <a:pt x="38" y="101"/>
                  <a:pt x="38" y="101"/>
                  <a:pt x="38" y="101"/>
                </a:cubicBezTo>
                <a:cubicBezTo>
                  <a:pt x="41" y="64"/>
                  <a:pt x="73" y="68"/>
                  <a:pt x="72" y="45"/>
                </a:cubicBezTo>
                <a:cubicBezTo>
                  <a:pt x="72" y="32"/>
                  <a:pt x="65" y="25"/>
                  <a:pt x="54" y="25"/>
                </a:cubicBezTo>
                <a:cubicBezTo>
                  <a:pt x="39" y="25"/>
                  <a:pt x="32" y="38"/>
                  <a:pt x="32" y="53"/>
                </a:cubicBezTo>
                <a:lnTo>
                  <a:pt x="0" y="53"/>
                </a:lnTo>
                <a:close/>
                <a:moveTo>
                  <a:pt x="35" y="124"/>
                </a:moveTo>
                <a:cubicBezTo>
                  <a:pt x="68" y="124"/>
                  <a:pt x="68" y="124"/>
                  <a:pt x="68" y="124"/>
                </a:cubicBezTo>
                <a:cubicBezTo>
                  <a:pt x="68" y="156"/>
                  <a:pt x="68" y="156"/>
                  <a:pt x="68" y="156"/>
                </a:cubicBezTo>
                <a:cubicBezTo>
                  <a:pt x="35" y="156"/>
                  <a:pt x="35" y="156"/>
                  <a:pt x="35" y="156"/>
                </a:cubicBezTo>
                <a:lnTo>
                  <a:pt x="35" y="124"/>
                </a:lnTo>
                <a:close/>
              </a:path>
            </a:pathLst>
          </a:custGeom>
          <a:solidFill>
            <a:srgbClr val="7C233E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云形标注 1"/>
          <p:cNvSpPr/>
          <p:nvPr/>
        </p:nvSpPr>
        <p:spPr>
          <a:xfrm>
            <a:off x="4023167" y="1137832"/>
            <a:ext cx="3196206" cy="1317653"/>
          </a:xfrm>
          <a:prstGeom prst="cloudCallout">
            <a:avLst/>
          </a:prstGeom>
          <a:solidFill>
            <a:srgbClr val="7C23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24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317067" y="1565825"/>
            <a:ext cx="26084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为什么能这么做</a:t>
            </a:r>
            <a:endParaRPr lang="zh-CN" altLang="en-US" sz="24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8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3301970"/>
      </p:ext>
    </p:extLst>
  </p:cSld>
  <p:clrMapOvr>
    <a:masterClrMapping/>
  </p:clrMapOvr>
  <p:transition advTm="5079">
    <p:wip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7C23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51774" y="93911"/>
            <a:ext cx="1280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论文绪论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13047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1324495" y="93911"/>
            <a:ext cx="126064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原理研究</a:t>
            </a:r>
            <a:endParaRPr lang="zh-HK" altLang="en-US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68410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4043710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无线传输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403317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试验分析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676292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5308762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6698717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/>
          <p:cNvSpPr txBox="1"/>
          <p:nvPr/>
        </p:nvSpPr>
        <p:spPr>
          <a:xfrm>
            <a:off x="1660423" y="411022"/>
            <a:ext cx="1089955" cy="307777"/>
          </a:xfrm>
          <a:prstGeom prst="rect">
            <a:avLst/>
          </a:prstGeom>
          <a:solidFill>
            <a:schemeClr val="bg1"/>
          </a:solidFill>
          <a:ln w="28575">
            <a:solidFill>
              <a:srgbClr val="7C233E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数学建模</a:t>
            </a:r>
            <a:endParaRPr lang="zh-HK" altLang="en-US" sz="1400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燕尾形箭头 15"/>
          <p:cNvSpPr/>
          <p:nvPr/>
        </p:nvSpPr>
        <p:spPr>
          <a:xfrm>
            <a:off x="219075" y="2171498"/>
            <a:ext cx="8705849" cy="331385"/>
          </a:xfrm>
          <a:prstGeom prst="notchedRightArrow">
            <a:avLst/>
          </a:prstGeom>
          <a:solidFill>
            <a:srgbClr val="7C23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3" tIns="34287" rIns="68573" bIns="34287" anchor="ctr"/>
          <a:lstStyle/>
          <a:p>
            <a:pPr algn="ctr" defTabSz="685732">
              <a:defRPr/>
            </a:pPr>
            <a:endParaRPr lang="zh-CN" altLang="en-US" sz="1875">
              <a:latin typeface="+mj-ea"/>
              <a:ea typeface="+mj-ea"/>
              <a:cs typeface="Arial" panose="020B0604020202020204" pitchFamily="34" charset="0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1685906" y="1888353"/>
            <a:ext cx="952674" cy="914400"/>
          </a:xfrm>
          <a:prstGeom prst="ellipse">
            <a:avLst/>
          </a:prstGeom>
          <a:solidFill>
            <a:schemeClr val="bg1"/>
          </a:solidFill>
          <a:ln w="57150">
            <a:solidFill>
              <a:srgbClr val="7C23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36"/>
          <p:cNvSpPr txBox="1"/>
          <p:nvPr/>
        </p:nvSpPr>
        <p:spPr>
          <a:xfrm>
            <a:off x="1913617" y="1916763"/>
            <a:ext cx="4972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4800" b="1" dirty="0">
                <a:solidFill>
                  <a:srgbClr val="7C233E"/>
                </a:solidFill>
              </a:rPr>
              <a:t>1</a:t>
            </a:r>
            <a:endParaRPr lang="zh-CN" altLang="en-US" sz="4800" b="1" dirty="0">
              <a:solidFill>
                <a:srgbClr val="7C233E"/>
              </a:solidFill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3911414" y="1892427"/>
            <a:ext cx="952674" cy="914400"/>
          </a:xfrm>
          <a:prstGeom prst="ellipse">
            <a:avLst/>
          </a:prstGeom>
          <a:solidFill>
            <a:schemeClr val="bg1"/>
          </a:solidFill>
          <a:ln w="57150">
            <a:solidFill>
              <a:srgbClr val="7C23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36"/>
          <p:cNvSpPr txBox="1"/>
          <p:nvPr/>
        </p:nvSpPr>
        <p:spPr>
          <a:xfrm>
            <a:off x="4139125" y="1920837"/>
            <a:ext cx="4972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4800" b="1" dirty="0" smtClean="0">
                <a:solidFill>
                  <a:srgbClr val="7C233E"/>
                </a:solidFill>
              </a:rPr>
              <a:t>2</a:t>
            </a:r>
            <a:endParaRPr lang="zh-CN" altLang="en-US" sz="4800" b="1" dirty="0">
              <a:solidFill>
                <a:srgbClr val="7C233E"/>
              </a:solidFill>
            </a:endParaRPr>
          </a:p>
        </p:txBody>
      </p:sp>
      <p:sp>
        <p:nvSpPr>
          <p:cNvPr id="23" name="椭圆 22"/>
          <p:cNvSpPr/>
          <p:nvPr/>
        </p:nvSpPr>
        <p:spPr>
          <a:xfrm>
            <a:off x="6253764" y="1888353"/>
            <a:ext cx="952674" cy="914400"/>
          </a:xfrm>
          <a:prstGeom prst="ellipse">
            <a:avLst/>
          </a:prstGeom>
          <a:solidFill>
            <a:schemeClr val="bg1"/>
          </a:solidFill>
          <a:ln w="57150">
            <a:solidFill>
              <a:srgbClr val="7C23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36"/>
          <p:cNvSpPr txBox="1"/>
          <p:nvPr/>
        </p:nvSpPr>
        <p:spPr>
          <a:xfrm>
            <a:off x="6482538" y="1945173"/>
            <a:ext cx="4972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4800" b="1" dirty="0">
                <a:solidFill>
                  <a:srgbClr val="7C233E"/>
                </a:solidFill>
              </a:rPr>
              <a:t>3</a:t>
            </a:r>
            <a:endParaRPr lang="zh-CN" altLang="en-US" sz="4800" b="1" dirty="0">
              <a:solidFill>
                <a:srgbClr val="7C233E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1612015" y="1324595"/>
            <a:ext cx="1186773" cy="458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b="1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简化模型</a:t>
            </a:r>
            <a:endParaRPr lang="zh-HK" altLang="zh-HK" b="1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3593497" y="1324595"/>
            <a:ext cx="1588507" cy="458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b="1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建立数学模型</a:t>
            </a:r>
            <a:endParaRPr lang="zh-HK" altLang="zh-HK" b="1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5976714" y="1334705"/>
            <a:ext cx="1717426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b="1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求解谐振频率</a:t>
            </a:r>
            <a:endParaRPr lang="en-US" altLang="zh-CN" b="1" dirty="0" smtClean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9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矩形 34"/>
              <p:cNvSpPr/>
              <p:nvPr/>
            </p:nvSpPr>
            <p:spPr>
              <a:xfrm>
                <a:off x="2432137" y="2978159"/>
                <a:ext cx="3544577" cy="20040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1" i="1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𝝎</m:t>
                      </m:r>
                      <m:r>
                        <a:rPr lang="en-US" altLang="zh-CN" sz="2800" b="1" i="1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zh-CN" altLang="zh-CN" sz="2800" b="1" i="1">
                              <a:solidFill>
                                <a:srgbClr val="666666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zh-CN" altLang="zh-CN" sz="2800" b="1" i="1">
                                  <a:solidFill>
                                    <a:srgbClr val="666666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fPr>
                            <m:num>
                              <m:r>
                                <a:rPr lang="en-US" altLang="zh-CN" sz="2800" b="1" i="1">
                                  <a:solidFill>
                                    <a:srgbClr val="666666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𝟑𝟐𝟎</m:t>
                              </m:r>
                            </m:num>
                            <m:den>
                              <m:r>
                                <a:rPr lang="en-US" altLang="zh-CN" sz="2800" b="1" i="1">
                                  <a:solidFill>
                                    <a:srgbClr val="666666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𝟑</m:t>
                              </m:r>
                            </m:den>
                          </m:f>
                          <m:f>
                            <m:fPr>
                              <m:ctrlPr>
                                <a:rPr lang="zh-CN" altLang="zh-CN" sz="2800" b="1" i="1">
                                  <a:solidFill>
                                    <a:srgbClr val="666666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fPr>
                            <m:num>
                              <m:r>
                                <a:rPr lang="en-US" altLang="zh-CN" sz="2800" b="1" i="1">
                                  <a:solidFill>
                                    <a:srgbClr val="666666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𝟏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zh-CN" altLang="zh-CN" sz="2800" b="1" i="1">
                                      <a:solidFill>
                                        <a:srgbClr val="666666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800" b="1" i="1">
                                      <a:solidFill>
                                        <a:srgbClr val="666666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𝒂</m:t>
                                  </m:r>
                                </m:e>
                                <m:sup>
                                  <m:r>
                                    <a:rPr lang="en-US" altLang="zh-CN" sz="2800" b="1" i="1">
                                      <a:solidFill>
                                        <a:srgbClr val="666666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𝟒</m:t>
                                  </m:r>
                                </m:sup>
                              </m:sSup>
                            </m:den>
                          </m:f>
                        </m:e>
                      </m:rad>
                      <m:rad>
                        <m:radPr>
                          <m:degHide m:val="on"/>
                          <m:ctrlPr>
                            <a:rPr lang="zh-CN" altLang="zh-CN" sz="2800" b="1" i="1">
                              <a:solidFill>
                                <a:srgbClr val="666666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zh-CN" altLang="zh-CN" sz="2800" b="1" i="1">
                                  <a:solidFill>
                                    <a:srgbClr val="666666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fPr>
                            <m:num>
                              <m:r>
                                <a:rPr lang="en-US" altLang="zh-CN" sz="2800" b="1" i="1">
                                  <a:solidFill>
                                    <a:srgbClr val="666666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𝑫</m:t>
                              </m:r>
                            </m:num>
                            <m:den>
                              <m:r>
                                <a:rPr lang="en-US" altLang="zh-CN" sz="2800" b="1" i="1">
                                  <a:solidFill>
                                    <a:srgbClr val="666666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𝒎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en-US" altLang="zh-HK" sz="2800" b="1" i="1" dirty="0">
                  <a:solidFill>
                    <a:srgbClr val="666666"/>
                  </a:solidFill>
                  <a:latin typeface="Cambria Math" panose="02040503050406030204" pitchFamily="18" charset="0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35" name="矩形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2137" y="2978159"/>
                <a:ext cx="3544577" cy="200401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矩形 35"/>
              <p:cNvSpPr/>
              <p:nvPr/>
            </p:nvSpPr>
            <p:spPr>
              <a:xfrm>
                <a:off x="3320724" y="4655391"/>
                <a:ext cx="1767401" cy="126066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i="1" smtClean="0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𝐷</m:t>
                      </m:r>
                      <m:r>
                        <a:rPr lang="en-US" altLang="zh-CN" sz="1600" i="1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f>
                        <m:fPr>
                          <m:ctrlPr>
                            <a:rPr lang="zh-CN" altLang="zh-CN" sz="1600" i="1">
                              <a:solidFill>
                                <a:srgbClr val="666666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Pr>
                        <m:num>
                          <m:r>
                            <a:rPr lang="en-US" altLang="zh-CN" sz="1600" i="1">
                              <a:solidFill>
                                <a:srgbClr val="666666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𝐸</m:t>
                          </m:r>
                          <m:sSup>
                            <m:sSupPr>
                              <m:ctrlPr>
                                <a:rPr lang="zh-CN" altLang="zh-CN" sz="1600" i="1">
                                  <a:solidFill>
                                    <a:srgbClr val="666666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sz="1600" b="0" i="1" smtClean="0">
                                  <a:solidFill>
                                    <a:srgbClr val="666666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altLang="zh-CN" sz="1600" i="1">
                                  <a:solidFill>
                                    <a:srgbClr val="666666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3</m:t>
                              </m:r>
                            </m:sup>
                          </m:sSup>
                        </m:num>
                        <m:den>
                          <m:r>
                            <a:rPr lang="en-US" altLang="zh-CN" sz="1600" i="1">
                              <a:solidFill>
                                <a:srgbClr val="666666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12</m:t>
                          </m:r>
                          <m:d>
                            <m:dPr>
                              <m:ctrlPr>
                                <a:rPr lang="zh-CN" altLang="zh-CN" sz="1600" i="1">
                                  <a:solidFill>
                                    <a:srgbClr val="666666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lang="en-US" altLang="zh-CN" sz="1600" i="1">
                                  <a:solidFill>
                                    <a:srgbClr val="666666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1−</m:t>
                              </m:r>
                              <m:sSup>
                                <m:sSupPr>
                                  <m:ctrlPr>
                                    <a:rPr lang="zh-CN" altLang="zh-CN" sz="1600" i="1">
                                      <a:solidFill>
                                        <a:srgbClr val="666666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600" i="1">
                                      <a:solidFill>
                                        <a:srgbClr val="666666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𝜇</m:t>
                                  </m:r>
                                </m:e>
                                <m:sup>
                                  <m:r>
                                    <a:rPr lang="en-US" altLang="zh-CN" sz="1600" i="1">
                                      <a:solidFill>
                                        <a:srgbClr val="666666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den>
                      </m:f>
                    </m:oMath>
                  </m:oMathPara>
                </a14:m>
                <a:endParaRPr lang="en-US" altLang="zh-HK" sz="1600" i="1" dirty="0">
                  <a:solidFill>
                    <a:srgbClr val="666666"/>
                  </a:solidFill>
                  <a:latin typeface="Cambria Math" panose="02040503050406030204" pitchFamily="18" charset="0"/>
                  <a:ea typeface="微软雅黑" panose="020B0503020204020204" pitchFamily="34" charset="-122"/>
                </a:endParaRP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HK" sz="1600" i="1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𝑚</m:t>
                      </m:r>
                      <m:r>
                        <a:rPr lang="en-US" altLang="zh-HK" sz="1600" i="1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r>
                        <a:rPr lang="zh-HK" altLang="en-US" sz="1600" i="1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𝜌</m:t>
                      </m:r>
                      <m:r>
                        <a:rPr lang="en-US" altLang="zh-HK" sz="1600" i="1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∙</m:t>
                      </m:r>
                      <m:r>
                        <a:rPr lang="zh-HK" altLang="en-US" sz="1600" i="1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𝜋</m:t>
                      </m:r>
                      <m:sSup>
                        <m:sSupPr>
                          <m:ctrlPr>
                            <a:rPr lang="en-US" altLang="zh-HK" sz="1600" i="1">
                              <a:solidFill>
                                <a:srgbClr val="666666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pPr>
                        <m:e>
                          <m:r>
                            <a:rPr lang="en-US" altLang="zh-HK" sz="1600" i="1">
                              <a:solidFill>
                                <a:srgbClr val="666666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𝑎</m:t>
                          </m:r>
                        </m:e>
                        <m:sup>
                          <m:r>
                            <a:rPr lang="en-US" altLang="zh-HK" sz="1600" i="1">
                              <a:solidFill>
                                <a:srgbClr val="666666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2</m:t>
                          </m:r>
                        </m:sup>
                      </m:sSup>
                      <m:r>
                        <a:rPr lang="en-US" altLang="zh-HK" sz="1600" i="1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h</m:t>
                      </m:r>
                    </m:oMath>
                  </m:oMathPara>
                </a14:m>
                <a:endParaRPr lang="zh-HK" altLang="zh-HK" sz="1600" dirty="0">
                  <a:solidFill>
                    <a:srgbClr val="6666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36" name="矩形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0724" y="4655391"/>
                <a:ext cx="1767401" cy="126066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34535251"/>
      </p:ext>
    </p:extLst>
  </p:cSld>
  <p:clrMapOvr>
    <a:masterClrMapping/>
  </p:clrMapOvr>
  <p:transition advTm="48727">
    <p:wipe/>
  </p:transition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2|9.3|7.8|1.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|20.1|3.7|2.9|1.5|2.8|2.9"/>
</p:tagLst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_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5810</TotalTime>
  <Words>1110</Words>
  <Application>Microsoft Office PowerPoint</Application>
  <PresentationFormat>全屏显示(4:3)</PresentationFormat>
  <Paragraphs>360</Paragraphs>
  <Slides>42</Slides>
  <Notes>3</Notes>
  <HiddenSlides>0</HiddenSlides>
  <MMClips>0</MMClips>
  <ScaleCrop>false</ScaleCrop>
  <HeadingPairs>
    <vt:vector size="8" baseType="variant">
      <vt:variant>
        <vt:lpstr>已用的字体</vt:lpstr>
      </vt:variant>
      <vt:variant>
        <vt:i4>8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42</vt:i4>
      </vt:variant>
    </vt:vector>
  </HeadingPairs>
  <TitlesOfParts>
    <vt:vector size="53" baseType="lpstr">
      <vt:lpstr>PMingLiU</vt:lpstr>
      <vt:lpstr>黑体</vt:lpstr>
      <vt:lpstr>宋体</vt:lpstr>
      <vt:lpstr>微软雅黑</vt:lpstr>
      <vt:lpstr>Arial</vt:lpstr>
      <vt:lpstr>Calibri</vt:lpstr>
      <vt:lpstr>Calibri Light</vt:lpstr>
      <vt:lpstr>Cambria Math</vt:lpstr>
      <vt:lpstr>Office 主题</vt:lpstr>
      <vt:lpstr>3_Office 主题</vt:lpstr>
      <vt:lpstr>Visio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USER</dc:creator>
  <cp:lastModifiedBy>Junior</cp:lastModifiedBy>
  <cp:revision>413</cp:revision>
  <dcterms:created xsi:type="dcterms:W3CDTF">2015-02-19T23:46:49Z</dcterms:created>
  <dcterms:modified xsi:type="dcterms:W3CDTF">2017-05-19T08:20:47Z</dcterms:modified>
</cp:coreProperties>
</file>